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405" r:id="rId3"/>
    <p:sldId id="406" r:id="rId4"/>
    <p:sldId id="407" r:id="rId5"/>
    <p:sldId id="373" r:id="rId6"/>
    <p:sldId id="409" r:id="rId7"/>
    <p:sldId id="410" r:id="rId8"/>
    <p:sldId id="411" r:id="rId9"/>
    <p:sldId id="412" r:id="rId10"/>
    <p:sldId id="413" r:id="rId11"/>
    <p:sldId id="414" r:id="rId12"/>
    <p:sldId id="415" r:id="rId13"/>
    <p:sldId id="416" r:id="rId14"/>
    <p:sldId id="417" r:id="rId15"/>
    <p:sldId id="382" r:id="rId16"/>
    <p:sldId id="404" r:id="rId17"/>
    <p:sldId id="384" r:id="rId18"/>
    <p:sldId id="389" r:id="rId19"/>
    <p:sldId id="395" r:id="rId20"/>
    <p:sldId id="41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66"/>
    <a:srgbClr val="ED7D31"/>
    <a:srgbClr val="70AD47"/>
    <a:srgbClr val="4472C4"/>
    <a:srgbClr val="7030A0"/>
    <a:srgbClr val="000000"/>
    <a:srgbClr val="8C2DEF"/>
    <a:srgbClr val="A74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0AC91-D018-5C4F-835B-2F6A65BE1DF9}" type="datetimeFigureOut">
              <a:rPr lang="en-US" smtClean="0"/>
              <a:t>8/31/21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98AD38-5CBF-AE46-A5F0-0B50435E0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73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2FE2B-7616-C94C-A790-AA672E8AA9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9830EC-FA95-AB45-A2B6-E252B38D5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880D5-1FC5-E74A-B417-C394918F7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62B1-B370-0449-8814-2D01228B779B}" type="datetimeFigureOut">
              <a:rPr lang="en-US" smtClean="0"/>
              <a:t>8/31/21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304AD8-A04A-6D4D-A1D7-740A8C44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3A0E8-9980-E346-B5EB-D913495A7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EEA5-EAFF-4946-906E-D86590C1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79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041D2-16FB-F845-87AF-D49EBA3E7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EEBA9C-8B85-1F48-8BE1-32BF6CCFED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7026F-E151-0A45-AD35-BA5B2D538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62B1-B370-0449-8814-2D01228B779B}" type="datetimeFigureOut">
              <a:rPr lang="en-US" smtClean="0"/>
              <a:t>8/31/21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0C838-3DE7-E849-9A24-62D300730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CAE01C-EF61-DE48-8CDB-7DA73B8CF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EEA5-EAFF-4946-906E-D86590C1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831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431865-4E6C-9146-B7C6-EDD029F68A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598C40-0A74-0048-B99B-8EEBF4B992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E7402-540B-CF4D-8813-8F16D1560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62B1-B370-0449-8814-2D01228B779B}" type="datetimeFigureOut">
              <a:rPr lang="en-US" smtClean="0"/>
              <a:t>8/31/21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65EC6-68F2-A444-8BE7-BBFE04DCB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A6CF0-0B38-9C40-B44E-060DC81CF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EEA5-EAFF-4946-906E-D86590C1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21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90AB4-DF4A-2048-B597-46AB9FE51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1FF65-8F6A-3444-977E-2BE18593B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BD858-0971-144E-8E6D-256929D78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62B1-B370-0449-8814-2D01228B779B}" type="datetimeFigureOut">
              <a:rPr lang="en-US" smtClean="0"/>
              <a:t>8/31/21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221E8-3F2B-1F42-8505-E8A8125EA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94443C-4EA2-1F46-B314-0970B17D8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EEA5-EAFF-4946-906E-D86590C1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800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15E66-36A1-8A47-9923-DB693E15F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17A93C-1EED-1B4F-A9C2-B850CE0CAC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BBFF3-4E15-444B-BFA9-C15A73D03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62B1-B370-0449-8814-2D01228B779B}" type="datetimeFigureOut">
              <a:rPr lang="en-US" smtClean="0"/>
              <a:t>8/31/21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37327-8F93-A443-BCCB-57AFE4614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1021FE-AF57-0E4E-8E3D-960E0B5BD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EEA5-EAFF-4946-906E-D86590C1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42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0EE9B-8CCC-194D-A43B-019634CE9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C66B0-E31B-A949-A250-9A3EDFB4F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32040B-D8F1-974C-8960-E20EF8D4B1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B707A-FF0D-4C42-A0AB-0ED881BB8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62B1-B370-0449-8814-2D01228B779B}" type="datetimeFigureOut">
              <a:rPr lang="en-US" smtClean="0"/>
              <a:t>8/31/21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E306DD-CD88-D24D-9144-F93094825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AF8B3F-F7AC-4D4C-AD33-BFBFD9879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EEA5-EAFF-4946-906E-D86590C1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483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1C917-35AE-854E-AC87-39E535A30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5CBF02-F913-EA4F-8E7F-5B11B5DED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7EA4DB-4CD4-4944-BA09-A950990DD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6BDAC3-E74F-A84D-859A-E68BF324AD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F7D2BA-156B-9B42-9318-1566162809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DDD8CC-B356-524B-81A6-01FC539C1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62B1-B370-0449-8814-2D01228B779B}" type="datetimeFigureOut">
              <a:rPr lang="en-US" smtClean="0"/>
              <a:t>8/31/21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26A2CA-9AD3-A443-82F6-21BB7DF10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62C9DD-7A0E-A043-B6AA-03ADA64FE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EEA5-EAFF-4946-906E-D86590C1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68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F591D-31AB-734E-B748-1EDC54C90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57CEAC-7091-2444-BF4C-DEEE91E75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62B1-B370-0449-8814-2D01228B779B}" type="datetimeFigureOut">
              <a:rPr lang="en-US" smtClean="0"/>
              <a:t>8/31/21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A71EBC-3595-6040-BAF1-54D88830C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1B3938-F34E-3243-899E-88F7D925A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EEA5-EAFF-4946-906E-D86590C1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41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AF4EE5-4CE6-9846-BEE3-F1ADD8E01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62B1-B370-0449-8814-2D01228B779B}" type="datetimeFigureOut">
              <a:rPr lang="en-US" smtClean="0"/>
              <a:t>8/31/21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5E3238-D320-524E-A8B9-FF247B7EE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994687-A667-704B-93F7-F6B5797DA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EEA5-EAFF-4946-906E-D86590C1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309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178C9-BD7A-3C48-B108-C08E862AA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2375C-7868-E642-BE29-62D36631F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259D2B-BFB3-A74D-9AFB-51BC5D3CDF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BBDBC8-EDD6-D94D-A463-84589FE1A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62B1-B370-0449-8814-2D01228B779B}" type="datetimeFigureOut">
              <a:rPr lang="en-US" smtClean="0"/>
              <a:t>8/31/21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76B6B7-8DD6-4346-9EC9-54FAFF501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767F57-C72F-9743-A967-81BF4781F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EEA5-EAFF-4946-906E-D86590C1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78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78161-BAD0-5048-950A-5ACEF17B9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8AABB1-FE0B-8E4F-BC0D-C62EEBE175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FA815-D728-3D4B-B2D8-9BC97FC2E0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0FEC8E-2033-1440-AA05-D021A5BA5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62B1-B370-0449-8814-2D01228B779B}" type="datetimeFigureOut">
              <a:rPr lang="en-US" smtClean="0"/>
              <a:t>8/31/21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D596B5-03D6-FA44-A70C-8DC1E7A8F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D0ABD4-1D12-3D47-B8D3-AC1BA4731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EEA5-EAFF-4946-906E-D86590C1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727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A80784-4CDC-5644-B5AF-3D433447D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B38DF4-F0F2-C142-86A5-464172A50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97339-DFA1-D84C-8E51-D2CA6937BA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C62B1-B370-0449-8814-2D01228B779B}" type="datetimeFigureOut">
              <a:rPr lang="en-US" smtClean="0"/>
              <a:t>8/31/21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C1224-2278-E942-A824-60AC3611D8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4C4C2-F639-0647-93B6-03BAF47C7A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BEEA5-EAFF-4946-906E-D86590C1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693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mpiwg-tools/mpi-standard/pull/1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E0289-FF39-784D-BE3D-7E4626EBC3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Function Pointer Interception (QMPI)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1968AA-E73E-0249-8368-E76B296541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MPI Forum Tools Working Group</a:t>
            </a:r>
          </a:p>
          <a:p>
            <a:r>
              <a:rPr lang="en-US" dirty="0"/>
              <a:t>September 2021 MPI Forum Meeting</a:t>
            </a:r>
          </a:p>
        </p:txBody>
      </p:sp>
    </p:spTree>
    <p:extLst>
      <p:ext uri="{BB962C8B-B14F-4D97-AF65-F5344CB8AC3E}">
        <p14:creationId xmlns:p14="http://schemas.microsoft.com/office/powerpoint/2010/main" val="2339991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7D1E0E6-4C51-AE4A-BAA4-6AAD84ACF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0"/>
            <a:ext cx="10515600" cy="1325563"/>
          </a:xfrm>
        </p:spPr>
        <p:txBody>
          <a:bodyPr/>
          <a:lstStyle/>
          <a:p>
            <a:pPr algn="r"/>
            <a:r>
              <a:rPr lang="en-US" b="1" dirty="0"/>
              <a:t>Tool Life Cycle</a:t>
            </a:r>
            <a:br>
              <a:rPr lang="en-US" dirty="0"/>
            </a:br>
            <a:r>
              <a:rPr lang="en-US" sz="3600" dirty="0"/>
              <a:t>PMPI Tool Interception</a:t>
            </a:r>
            <a:endParaRPr lang="en-US" dirty="0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16360B53-D5FF-754E-AB49-950F7C19EF16}"/>
              </a:ext>
            </a:extLst>
          </p:cNvPr>
          <p:cNvSpPr/>
          <p:nvPr/>
        </p:nvSpPr>
        <p:spPr>
          <a:xfrm>
            <a:off x="402020" y="3724179"/>
            <a:ext cx="1986458" cy="873836"/>
          </a:xfrm>
          <a:prstGeom prst="roundRect">
            <a:avLst/>
          </a:prstGeom>
          <a:solidFill>
            <a:srgbClr val="7030A0">
              <a:alpha val="50196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Application main() function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A687373-E3DB-8242-BFCB-EBAD139A882B}"/>
              </a:ext>
            </a:extLst>
          </p:cNvPr>
          <p:cNvSpPr/>
          <p:nvPr/>
        </p:nvSpPr>
        <p:spPr>
          <a:xfrm>
            <a:off x="3197772" y="5447007"/>
            <a:ext cx="1986457" cy="873836"/>
          </a:xfrm>
          <a:prstGeom prst="round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PMPI Interception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B53B5AC1-8DD8-BE49-AD2A-67EF42F25692}"/>
              </a:ext>
            </a:extLst>
          </p:cNvPr>
          <p:cNvSpPr/>
          <p:nvPr/>
        </p:nvSpPr>
        <p:spPr>
          <a:xfrm>
            <a:off x="8789276" y="5447007"/>
            <a:ext cx="1986457" cy="873836"/>
          </a:xfrm>
          <a:prstGeom prst="roundRect">
            <a:avLst/>
          </a:prstGeom>
          <a:solidFill>
            <a:srgbClr val="ED7D31">
              <a:alpha val="50196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MPI Implementation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C846C595-5FF2-AE44-8E62-1F7FB9B3198A}"/>
              </a:ext>
            </a:extLst>
          </p:cNvPr>
          <p:cNvSpPr/>
          <p:nvPr/>
        </p:nvSpPr>
        <p:spPr>
          <a:xfrm>
            <a:off x="402019" y="365125"/>
            <a:ext cx="3266091" cy="873836"/>
          </a:xfrm>
          <a:prstGeom prst="roundRect">
            <a:avLst/>
          </a:prstGeom>
          <a:solidFill>
            <a:srgbClr val="7030A0">
              <a:alpha val="50196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QMPI_TOOL_LIST=“</a:t>
            </a:r>
            <a:r>
              <a:rPr lang="en-US" dirty="0" err="1"/>
              <a:t>foo,bar,foo</a:t>
            </a:r>
            <a:r>
              <a:rPr lang="en-US" dirty="0"/>
              <a:t>” </a:t>
            </a:r>
            <a:r>
              <a:rPr lang="en-US" dirty="0" err="1"/>
              <a:t>mpiexec</a:t>
            </a:r>
            <a:r>
              <a:rPr lang="en-US" dirty="0"/>
              <a:t> –n 2 ./bar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7FC2024-A6A9-244F-AF47-85E59D50B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5752" y="1429407"/>
            <a:ext cx="9178159" cy="3962400"/>
          </a:xfrm>
        </p:spPr>
        <p:txBody>
          <a:bodyPr>
            <a:normAutofit/>
          </a:bodyPr>
          <a:lstStyle/>
          <a:p>
            <a:r>
              <a:rPr lang="en-US" dirty="0">
                <a:ea typeface="Menlo" panose="020B0609030804020204" pitchFamily="49" charset="0"/>
                <a:cs typeface="Menlo" panose="020B0609030804020204" pitchFamily="49" charset="0"/>
              </a:rPr>
              <a:t>A PMPI tool (if one is linked in) is called before any QMPI tools are called for each MPI function.</a:t>
            </a:r>
          </a:p>
          <a:p>
            <a:r>
              <a:rPr lang="en-US" dirty="0">
                <a:ea typeface="Menlo" panose="020B0609030804020204" pitchFamily="49" charset="0"/>
                <a:cs typeface="Menlo" panose="020B0609030804020204" pitchFamily="49" charset="0"/>
              </a:rPr>
              <a:t>No code changes are required for PMPI tools</a:t>
            </a:r>
          </a:p>
          <a:p>
            <a:r>
              <a:rPr lang="en-US" dirty="0">
                <a:ea typeface="Menlo" panose="020B0609030804020204" pitchFamily="49" charset="0"/>
                <a:cs typeface="Menlo" panose="020B0609030804020204" pitchFamily="49" charset="0"/>
              </a:rPr>
              <a:t>The PMPI tool will still call the PMPI symbol when it is done</a:t>
            </a:r>
          </a:p>
          <a:p>
            <a:r>
              <a:rPr lang="en-US" dirty="0">
                <a:ea typeface="Menlo" panose="020B0609030804020204" pitchFamily="49" charset="0"/>
                <a:cs typeface="Menlo" panose="020B0609030804020204" pitchFamily="49" charset="0"/>
              </a:rPr>
              <a:t>The PMPI symbol will start the chain of QMPI tools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F670D0FF-F1F9-7741-9004-5A6B60848980}"/>
              </a:ext>
            </a:extLst>
          </p:cNvPr>
          <p:cNvSpPr/>
          <p:nvPr/>
        </p:nvSpPr>
        <p:spPr>
          <a:xfrm>
            <a:off x="402020" y="2087953"/>
            <a:ext cx="1986457" cy="873836"/>
          </a:xfrm>
          <a:prstGeom prst="roundRect">
            <a:avLst/>
          </a:prstGeom>
          <a:solidFill>
            <a:srgbClr val="70AD47">
              <a:alpha val="50196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QMPI Tool Registration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F26D8A0E-20EB-9C4F-911D-FB451965C194}"/>
              </a:ext>
            </a:extLst>
          </p:cNvPr>
          <p:cNvSpPr/>
          <p:nvPr/>
        </p:nvSpPr>
        <p:spPr>
          <a:xfrm>
            <a:off x="402019" y="5447007"/>
            <a:ext cx="1986457" cy="873836"/>
          </a:xfrm>
          <a:prstGeom prst="roundRect">
            <a:avLst/>
          </a:prstGeom>
          <a:solidFill>
            <a:srgbClr val="70AD47">
              <a:alpha val="50196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QMPI Tool Initialization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4126BBA4-2B90-B54F-B079-308CD00F0526}"/>
              </a:ext>
            </a:extLst>
          </p:cNvPr>
          <p:cNvSpPr/>
          <p:nvPr/>
        </p:nvSpPr>
        <p:spPr>
          <a:xfrm>
            <a:off x="5993523" y="5416953"/>
            <a:ext cx="1986457" cy="873836"/>
          </a:xfrm>
          <a:prstGeom prst="roundRect">
            <a:avLst/>
          </a:prstGeom>
          <a:solidFill>
            <a:srgbClr val="70AD47">
              <a:alpha val="50196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QMPI Interception</a:t>
            </a:r>
          </a:p>
        </p:txBody>
      </p:sp>
    </p:spTree>
    <p:extLst>
      <p:ext uri="{BB962C8B-B14F-4D97-AF65-F5344CB8AC3E}">
        <p14:creationId xmlns:p14="http://schemas.microsoft.com/office/powerpoint/2010/main" val="1089526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7D1E0E6-4C51-AE4A-BAA4-6AAD84ACF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0"/>
            <a:ext cx="10515600" cy="1325563"/>
          </a:xfrm>
        </p:spPr>
        <p:txBody>
          <a:bodyPr/>
          <a:lstStyle/>
          <a:p>
            <a:pPr algn="r"/>
            <a:r>
              <a:rPr lang="en-US" b="1" dirty="0"/>
              <a:t>Tool Life Cycle</a:t>
            </a:r>
            <a:br>
              <a:rPr lang="en-US" dirty="0"/>
            </a:br>
            <a:r>
              <a:rPr lang="en-US" sz="3600" dirty="0"/>
              <a:t>QMPI Tool Interception</a:t>
            </a:r>
            <a:endParaRPr lang="en-US" dirty="0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16360B53-D5FF-754E-AB49-950F7C19EF16}"/>
              </a:ext>
            </a:extLst>
          </p:cNvPr>
          <p:cNvSpPr/>
          <p:nvPr/>
        </p:nvSpPr>
        <p:spPr>
          <a:xfrm>
            <a:off x="402020" y="3724179"/>
            <a:ext cx="1986458" cy="873836"/>
          </a:xfrm>
          <a:prstGeom prst="roundRect">
            <a:avLst/>
          </a:prstGeom>
          <a:solidFill>
            <a:srgbClr val="7030A0">
              <a:alpha val="50196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Application main() function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A687373-E3DB-8242-BFCB-EBAD139A882B}"/>
              </a:ext>
            </a:extLst>
          </p:cNvPr>
          <p:cNvSpPr/>
          <p:nvPr/>
        </p:nvSpPr>
        <p:spPr>
          <a:xfrm>
            <a:off x="3197772" y="5447007"/>
            <a:ext cx="1986457" cy="873836"/>
          </a:xfrm>
          <a:prstGeom prst="roundRect">
            <a:avLst/>
          </a:prstGeom>
          <a:solidFill>
            <a:srgbClr val="4472C4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PMPI Interception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B53B5AC1-8DD8-BE49-AD2A-67EF42F25692}"/>
              </a:ext>
            </a:extLst>
          </p:cNvPr>
          <p:cNvSpPr/>
          <p:nvPr/>
        </p:nvSpPr>
        <p:spPr>
          <a:xfrm>
            <a:off x="8789276" y="5447007"/>
            <a:ext cx="1986457" cy="873836"/>
          </a:xfrm>
          <a:prstGeom prst="roundRect">
            <a:avLst/>
          </a:prstGeom>
          <a:solidFill>
            <a:srgbClr val="ED7D31">
              <a:alpha val="50196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MPI Implementation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C846C595-5FF2-AE44-8E62-1F7FB9B3198A}"/>
              </a:ext>
            </a:extLst>
          </p:cNvPr>
          <p:cNvSpPr/>
          <p:nvPr/>
        </p:nvSpPr>
        <p:spPr>
          <a:xfrm>
            <a:off x="402019" y="365125"/>
            <a:ext cx="3266091" cy="873836"/>
          </a:xfrm>
          <a:prstGeom prst="roundRect">
            <a:avLst/>
          </a:prstGeom>
          <a:solidFill>
            <a:srgbClr val="7030A0">
              <a:alpha val="50196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QMPI_TOOL_LIST=“</a:t>
            </a:r>
            <a:r>
              <a:rPr lang="en-US" dirty="0" err="1"/>
              <a:t>foo,bar,foo</a:t>
            </a:r>
            <a:r>
              <a:rPr lang="en-US" dirty="0"/>
              <a:t>” </a:t>
            </a:r>
            <a:r>
              <a:rPr lang="en-US" dirty="0" err="1"/>
              <a:t>mpiexec</a:t>
            </a:r>
            <a:r>
              <a:rPr lang="en-US" dirty="0"/>
              <a:t> –n 2 ./bar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7FC2024-A6A9-244F-AF47-85E59D50B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5752" y="1429407"/>
            <a:ext cx="9178159" cy="3962400"/>
          </a:xfrm>
        </p:spPr>
        <p:txBody>
          <a:bodyPr>
            <a:normAutofit/>
          </a:bodyPr>
          <a:lstStyle/>
          <a:p>
            <a:r>
              <a:rPr lang="en-US" dirty="0">
                <a:ea typeface="Menlo" panose="020B0609030804020204" pitchFamily="49" charset="0"/>
                <a:cs typeface="Menlo" panose="020B0609030804020204" pitchFamily="49" charset="0"/>
              </a:rPr>
              <a:t>The first QMPI tool will be called by MPI</a:t>
            </a:r>
          </a:p>
          <a:p>
            <a:r>
              <a:rPr lang="en-US" dirty="0">
                <a:ea typeface="Menlo" panose="020B0609030804020204" pitchFamily="49" charset="0"/>
                <a:cs typeface="Menlo" panose="020B0609030804020204" pitchFamily="49" charset="0"/>
              </a:rPr>
              <a:t>The tool will be provided its context object and </a:t>
            </a:r>
            <a:r>
              <a:rPr lang="en-US" dirty="0" err="1">
                <a:ea typeface="Menlo" panose="020B0609030804020204" pitchFamily="49" charset="0"/>
                <a:cs typeface="Menlo" panose="020B0609030804020204" pitchFamily="49" charset="0"/>
              </a:rPr>
              <a:t>tool_id</a:t>
            </a:r>
            <a:r>
              <a:rPr lang="en-US" dirty="0">
                <a:ea typeface="Menlo" panose="020B0609030804020204" pitchFamily="49" charset="0"/>
                <a:cs typeface="Menlo" panose="020B0609030804020204" pitchFamily="49" charset="0"/>
              </a:rPr>
              <a:t> each time it is called</a:t>
            </a:r>
          </a:p>
          <a:p>
            <a:r>
              <a:rPr lang="en-US" dirty="0">
                <a:ea typeface="Menlo" panose="020B0609030804020204" pitchFamily="49" charset="0"/>
                <a:cs typeface="Menlo" panose="020B0609030804020204" pitchFamily="49" charset="0"/>
              </a:rPr>
              <a:t>Each tool can do whatever it wants internally, but any time it wants to call an MPI function, it needs to get the function pointer from MPI.</a:t>
            </a:r>
          </a:p>
          <a:p>
            <a:pPr lvl="1"/>
            <a:r>
              <a:rPr lang="en-US" dirty="0">
                <a:ea typeface="Menlo" panose="020B0609030804020204" pitchFamily="49" charset="0"/>
                <a:cs typeface="Menlo" panose="020B0609030804020204" pitchFamily="49" charset="0"/>
              </a:rPr>
              <a:t>This could be costly over time, so stashing the next pointer for each MPI function is advised.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F670D0FF-F1F9-7741-9004-5A6B60848980}"/>
              </a:ext>
            </a:extLst>
          </p:cNvPr>
          <p:cNvSpPr/>
          <p:nvPr/>
        </p:nvSpPr>
        <p:spPr>
          <a:xfrm>
            <a:off x="402020" y="2087953"/>
            <a:ext cx="1986457" cy="873836"/>
          </a:xfrm>
          <a:prstGeom prst="roundRect">
            <a:avLst/>
          </a:prstGeom>
          <a:solidFill>
            <a:srgbClr val="70AD47">
              <a:alpha val="50196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QMPI Tool Registration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F26D8A0E-20EB-9C4F-911D-FB451965C194}"/>
              </a:ext>
            </a:extLst>
          </p:cNvPr>
          <p:cNvSpPr/>
          <p:nvPr/>
        </p:nvSpPr>
        <p:spPr>
          <a:xfrm>
            <a:off x="402019" y="5447007"/>
            <a:ext cx="1986457" cy="873836"/>
          </a:xfrm>
          <a:prstGeom prst="roundRect">
            <a:avLst/>
          </a:prstGeom>
          <a:solidFill>
            <a:srgbClr val="70AD47">
              <a:alpha val="50196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QMPI Tool Initialization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4126BBA4-2B90-B54F-B079-308CD00F0526}"/>
              </a:ext>
            </a:extLst>
          </p:cNvPr>
          <p:cNvSpPr/>
          <p:nvPr/>
        </p:nvSpPr>
        <p:spPr>
          <a:xfrm>
            <a:off x="5993523" y="5416953"/>
            <a:ext cx="1986457" cy="873836"/>
          </a:xfrm>
          <a:prstGeom prst="roundRect">
            <a:avLst/>
          </a:prstGeom>
          <a:solidFill>
            <a:srgbClr val="70AD47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QMPI Interception</a:t>
            </a:r>
          </a:p>
        </p:txBody>
      </p:sp>
    </p:spTree>
    <p:extLst>
      <p:ext uri="{BB962C8B-B14F-4D97-AF65-F5344CB8AC3E}">
        <p14:creationId xmlns:p14="http://schemas.microsoft.com/office/powerpoint/2010/main" val="3759785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7D1E0E6-4C51-AE4A-BAA4-6AAD84ACF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0"/>
            <a:ext cx="10515600" cy="1325563"/>
          </a:xfrm>
        </p:spPr>
        <p:txBody>
          <a:bodyPr/>
          <a:lstStyle/>
          <a:p>
            <a:pPr algn="r"/>
            <a:r>
              <a:rPr lang="en-US" b="1" dirty="0"/>
              <a:t>Tool Life Cycle</a:t>
            </a:r>
            <a:br>
              <a:rPr lang="en-US" dirty="0"/>
            </a:br>
            <a:r>
              <a:rPr lang="en-US" sz="3600" dirty="0"/>
              <a:t>MPI Implementation</a:t>
            </a:r>
            <a:endParaRPr lang="en-US" dirty="0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16360B53-D5FF-754E-AB49-950F7C19EF16}"/>
              </a:ext>
            </a:extLst>
          </p:cNvPr>
          <p:cNvSpPr/>
          <p:nvPr/>
        </p:nvSpPr>
        <p:spPr>
          <a:xfrm>
            <a:off x="402020" y="3724179"/>
            <a:ext cx="1986458" cy="873836"/>
          </a:xfrm>
          <a:prstGeom prst="roundRect">
            <a:avLst/>
          </a:prstGeom>
          <a:solidFill>
            <a:srgbClr val="7030A0">
              <a:alpha val="50196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Application main() function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A687373-E3DB-8242-BFCB-EBAD139A882B}"/>
              </a:ext>
            </a:extLst>
          </p:cNvPr>
          <p:cNvSpPr/>
          <p:nvPr/>
        </p:nvSpPr>
        <p:spPr>
          <a:xfrm>
            <a:off x="3197772" y="5447007"/>
            <a:ext cx="1986457" cy="873836"/>
          </a:xfrm>
          <a:prstGeom prst="roundRect">
            <a:avLst/>
          </a:prstGeom>
          <a:solidFill>
            <a:srgbClr val="4472C4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PMPI Interception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B53B5AC1-8DD8-BE49-AD2A-67EF42F25692}"/>
              </a:ext>
            </a:extLst>
          </p:cNvPr>
          <p:cNvSpPr/>
          <p:nvPr/>
        </p:nvSpPr>
        <p:spPr>
          <a:xfrm>
            <a:off x="8789276" y="5447007"/>
            <a:ext cx="1986457" cy="873836"/>
          </a:xfrm>
          <a:prstGeom prst="roundRect">
            <a:avLst/>
          </a:prstGeom>
          <a:solidFill>
            <a:srgbClr val="ED7D3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MPI Implementation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C846C595-5FF2-AE44-8E62-1F7FB9B3198A}"/>
              </a:ext>
            </a:extLst>
          </p:cNvPr>
          <p:cNvSpPr/>
          <p:nvPr/>
        </p:nvSpPr>
        <p:spPr>
          <a:xfrm>
            <a:off x="402019" y="365125"/>
            <a:ext cx="3266091" cy="873836"/>
          </a:xfrm>
          <a:prstGeom prst="roundRect">
            <a:avLst/>
          </a:prstGeom>
          <a:solidFill>
            <a:srgbClr val="7030A0">
              <a:alpha val="50196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QMPI_TOOL_LIST=“</a:t>
            </a:r>
            <a:r>
              <a:rPr lang="en-US" dirty="0" err="1"/>
              <a:t>foo,bar,foo</a:t>
            </a:r>
            <a:r>
              <a:rPr lang="en-US" dirty="0"/>
              <a:t>” </a:t>
            </a:r>
            <a:r>
              <a:rPr lang="en-US" dirty="0" err="1"/>
              <a:t>mpiexec</a:t>
            </a:r>
            <a:r>
              <a:rPr lang="en-US" dirty="0"/>
              <a:t> –n 2 ./bar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7FC2024-A6A9-244F-AF47-85E59D50B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5752" y="1429407"/>
            <a:ext cx="9178159" cy="3962400"/>
          </a:xfrm>
        </p:spPr>
        <p:txBody>
          <a:bodyPr>
            <a:normAutofit/>
          </a:bodyPr>
          <a:lstStyle/>
          <a:p>
            <a:r>
              <a:rPr lang="en-US" dirty="0">
                <a:ea typeface="Menlo" panose="020B0609030804020204" pitchFamily="49" charset="0"/>
                <a:cs typeface="Menlo" panose="020B0609030804020204" pitchFamily="49" charset="0"/>
              </a:rPr>
              <a:t>The function pointer given to the last tool will point back into the MPI implementation.</a:t>
            </a:r>
          </a:p>
          <a:p>
            <a:r>
              <a:rPr lang="en-US" dirty="0">
                <a:ea typeface="Menlo" panose="020B0609030804020204" pitchFamily="49" charset="0"/>
                <a:cs typeface="Menlo" panose="020B0609030804020204" pitchFamily="49" charset="0"/>
              </a:rPr>
              <a:t>The implementation fulfils its specification as usual and returns back up the stack when done.</a:t>
            </a:r>
          </a:p>
          <a:p>
            <a:r>
              <a:rPr lang="en-US" dirty="0">
                <a:ea typeface="Menlo" panose="020B0609030804020204" pitchFamily="49" charset="0"/>
                <a:cs typeface="Menlo" panose="020B0609030804020204" pitchFamily="49" charset="0"/>
              </a:rPr>
              <a:t>The QMPI/PMPI tools will be able to do any post-MPI-call activity as usual and will return back to the previous tool until control returns to the application.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F670D0FF-F1F9-7741-9004-5A6B60848980}"/>
              </a:ext>
            </a:extLst>
          </p:cNvPr>
          <p:cNvSpPr/>
          <p:nvPr/>
        </p:nvSpPr>
        <p:spPr>
          <a:xfrm>
            <a:off x="402020" y="2087953"/>
            <a:ext cx="1986457" cy="873836"/>
          </a:xfrm>
          <a:prstGeom prst="roundRect">
            <a:avLst/>
          </a:prstGeom>
          <a:solidFill>
            <a:srgbClr val="70AD47">
              <a:alpha val="50196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QMPI Tool Registration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F26D8A0E-20EB-9C4F-911D-FB451965C194}"/>
              </a:ext>
            </a:extLst>
          </p:cNvPr>
          <p:cNvSpPr/>
          <p:nvPr/>
        </p:nvSpPr>
        <p:spPr>
          <a:xfrm>
            <a:off x="402019" y="5447007"/>
            <a:ext cx="1986457" cy="873836"/>
          </a:xfrm>
          <a:prstGeom prst="roundRect">
            <a:avLst/>
          </a:prstGeom>
          <a:solidFill>
            <a:srgbClr val="70AD47">
              <a:alpha val="50196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QMPI Tool Initialization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4126BBA4-2B90-B54F-B079-308CD00F0526}"/>
              </a:ext>
            </a:extLst>
          </p:cNvPr>
          <p:cNvSpPr/>
          <p:nvPr/>
        </p:nvSpPr>
        <p:spPr>
          <a:xfrm>
            <a:off x="5993523" y="5416953"/>
            <a:ext cx="1986457" cy="873836"/>
          </a:xfrm>
          <a:prstGeom prst="roundRect">
            <a:avLst/>
          </a:prstGeom>
          <a:solidFill>
            <a:srgbClr val="70AD47">
              <a:alpha val="50196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QMPI Interception</a:t>
            </a:r>
          </a:p>
        </p:txBody>
      </p:sp>
    </p:spTree>
    <p:extLst>
      <p:ext uri="{BB962C8B-B14F-4D97-AF65-F5344CB8AC3E}">
        <p14:creationId xmlns:p14="http://schemas.microsoft.com/office/powerpoint/2010/main" val="4266021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4B572-E116-474E-8B9C-19CE1B472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6627"/>
          </a:xfrm>
        </p:spPr>
        <p:txBody>
          <a:bodyPr/>
          <a:lstStyle/>
          <a:p>
            <a:r>
              <a:rPr lang="en-US" dirty="0"/>
              <a:t>Registration API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4EFCC-1DBB-4E46-A4F8-C1A19BA81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759" y="1271752"/>
            <a:ext cx="11740055" cy="5412827"/>
          </a:xfrm>
        </p:spPr>
        <p:txBody>
          <a:bodyPr>
            <a:normAutofit fontScale="92500"/>
          </a:bodyPr>
          <a:lstStyle/>
          <a:p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int </a:t>
            </a:r>
            <a:r>
              <a:rPr lang="en-US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MPI_Register_tool_name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(char *</a:t>
            </a:r>
            <a:r>
              <a:rPr lang="en-US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tool_name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  </a:t>
            </a:r>
            <a:r>
              <a:rPr lang="en-US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MPI_Tool_init_function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*</a:t>
            </a:r>
            <a:r>
              <a:rPr lang="en-US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init_fn_ptr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</a:t>
            </a:r>
          </a:p>
          <a:p>
            <a:pPr lvl="1"/>
            <a:r>
              <a:rPr lang="en-US" dirty="0">
                <a:ea typeface="Menlo" panose="020B0609030804020204" pitchFamily="49" charset="0"/>
                <a:cs typeface="Menlo" panose="020B0609030804020204" pitchFamily="49" charset="0"/>
              </a:rPr>
              <a:t>Registers the tool’s name and function pointer to be called to initialize (below)</a:t>
            </a:r>
          </a:p>
          <a:p>
            <a:pPr lvl="1"/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typedef void 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MPI_Tool_init_function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(int 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tool_id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);</a:t>
            </a:r>
          </a:p>
          <a:p>
            <a:pPr marL="457200" lvl="1" indent="0">
              <a:buNone/>
            </a:pPr>
            <a:endParaRPr lang="en-US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int </a:t>
            </a:r>
            <a:r>
              <a:rPr lang="en-US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MPI_Register_tool_storage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(int </a:t>
            </a:r>
            <a:r>
              <a:rPr lang="en-US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tool_id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 void *</a:t>
            </a:r>
            <a:r>
              <a:rPr lang="en-US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tool_storage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</a:t>
            </a:r>
          </a:p>
          <a:p>
            <a:pPr lvl="1"/>
            <a:r>
              <a:rPr lang="en-US" dirty="0">
                <a:ea typeface="Menlo" panose="020B0609030804020204" pitchFamily="49" charset="0"/>
                <a:cs typeface="Menlo" panose="020B0609030804020204" pitchFamily="49" charset="0"/>
              </a:rPr>
              <a:t>Register the tool’s storage address for instance-specific information.</a:t>
            </a:r>
          </a:p>
          <a:p>
            <a:pPr lvl="1"/>
            <a:endParaRPr lang="en-US" dirty="0">
              <a:ea typeface="Menlo" panose="020B0609030804020204" pitchFamily="49" charset="0"/>
              <a:cs typeface="Menlo" panose="020B0609030804020204" pitchFamily="49" charset="0"/>
            </a:endParaRPr>
          </a:p>
          <a:p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int </a:t>
            </a:r>
            <a:r>
              <a:rPr lang="en-US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MPI_Register_tool_function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(int </a:t>
            </a:r>
            <a:r>
              <a:rPr lang="en-US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tool_id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 enum </a:t>
            </a:r>
            <a:r>
              <a:rPr lang="en-US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MPI_Functions_enum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function_enum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 void (*</a:t>
            </a:r>
            <a:r>
              <a:rPr lang="en-US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function_ptr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 (void))</a:t>
            </a:r>
          </a:p>
          <a:p>
            <a:pPr lvl="1"/>
            <a:r>
              <a:rPr lang="en-US" dirty="0">
                <a:ea typeface="Menlo" panose="020B0609030804020204" pitchFamily="49" charset="0"/>
                <a:cs typeface="Menlo" panose="020B0609030804020204" pitchFamily="49" charset="0"/>
              </a:rPr>
              <a:t>Register callback functions for each MPI function to intercept</a:t>
            </a:r>
          </a:p>
          <a:p>
            <a:pPr lvl="1"/>
            <a:r>
              <a:rPr lang="en-US" dirty="0">
                <a:ea typeface="Menlo" panose="020B0609030804020204" pitchFamily="49" charset="0"/>
                <a:cs typeface="Menlo" panose="020B0609030804020204" pitchFamily="49" charset="0"/>
              </a:rPr>
              <a:t>Uses an enum (specified in </a:t>
            </a:r>
            <a:r>
              <a:rPr lang="en-US" dirty="0" err="1">
                <a:ea typeface="Menlo" panose="020B0609030804020204" pitchFamily="49" charset="0"/>
                <a:cs typeface="Menlo" panose="020B0609030804020204" pitchFamily="49" charset="0"/>
              </a:rPr>
              <a:t>mpi.h</a:t>
            </a:r>
            <a:r>
              <a:rPr lang="en-US" dirty="0">
                <a:ea typeface="Menlo" panose="020B0609030804020204" pitchFamily="49" charset="0"/>
                <a:cs typeface="Menlo" panose="020B0609030804020204" pitchFamily="49" charset="0"/>
              </a:rPr>
              <a:t>) to list all MPI functions</a:t>
            </a:r>
          </a:p>
          <a:p>
            <a:pPr lvl="1"/>
            <a:r>
              <a:rPr lang="en-US" dirty="0">
                <a:ea typeface="Menlo" panose="020B0609030804020204" pitchFamily="49" charset="0"/>
                <a:cs typeface="Menlo" panose="020B0609030804020204" pitchFamily="49" charset="0"/>
              </a:rPr>
              <a:t>Function pointer matches the corresponding MPI function adding </a:t>
            </a:r>
            <a:r>
              <a:rPr lang="en-US" sz="2200" u="sng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QMPI_Context</a:t>
            </a:r>
            <a:r>
              <a:rPr lang="en-US" sz="2200" u="sng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context, int </a:t>
            </a:r>
            <a:r>
              <a:rPr lang="en-US" sz="2200" u="sng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tool_id</a:t>
            </a:r>
            <a:r>
              <a:rPr lang="en-US" dirty="0">
                <a:ea typeface="Menlo" panose="020B0609030804020204" pitchFamily="49" charset="0"/>
                <a:cs typeface="Menlo" panose="020B0609030804020204" pitchFamily="49" charset="0"/>
              </a:rPr>
              <a:t> at the beginning.</a:t>
            </a:r>
          </a:p>
        </p:txBody>
      </p:sp>
    </p:spTree>
    <p:extLst>
      <p:ext uri="{BB962C8B-B14F-4D97-AF65-F5344CB8AC3E}">
        <p14:creationId xmlns:p14="http://schemas.microsoft.com/office/powerpoint/2010/main" val="793639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4B572-E116-474E-8B9C-19CE1B472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6627"/>
          </a:xfrm>
        </p:spPr>
        <p:txBody>
          <a:bodyPr/>
          <a:lstStyle/>
          <a:p>
            <a:r>
              <a:rPr lang="en-US" dirty="0"/>
              <a:t>Interception API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4EFCC-1DBB-4E46-A4F8-C1A19BA81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759" y="1271752"/>
            <a:ext cx="11740055" cy="5412827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int </a:t>
            </a:r>
            <a:r>
              <a:rPr lang="en-US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MPI_Get_next_tool_function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(int </a:t>
            </a:r>
            <a:r>
              <a:rPr lang="en-US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tool_id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 enum </a:t>
            </a:r>
            <a:r>
              <a:rPr lang="en-US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MPI_Functions_enum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function_enum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 void (*</a:t>
            </a:r>
            <a:r>
              <a:rPr lang="en-US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function_ptr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 (void), int *</a:t>
            </a:r>
            <a:r>
              <a:rPr lang="en-US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next_tool_id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</a:t>
            </a:r>
          </a:p>
          <a:p>
            <a:pPr lvl="1"/>
            <a:r>
              <a:rPr lang="en-US" sz="2000" dirty="0">
                <a:ea typeface="Menlo" panose="020B0609030804020204" pitchFamily="49" charset="0"/>
                <a:cs typeface="Menlo" panose="020B0609030804020204" pitchFamily="49" charset="0"/>
              </a:rPr>
              <a:t>Gets the next function in the “tool chain”</a:t>
            </a:r>
          </a:p>
          <a:p>
            <a:endParaRPr lang="en-US" sz="24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int </a:t>
            </a:r>
            <a:r>
              <a:rPr lang="en-US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MPI_Get_tool_storage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MPI_Context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context, int </a:t>
            </a:r>
            <a:r>
              <a:rPr lang="en-US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tool_id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 void *storage)</a:t>
            </a:r>
          </a:p>
          <a:p>
            <a:pPr lvl="1"/>
            <a:r>
              <a:rPr lang="en-US" sz="2000" dirty="0">
                <a:ea typeface="Menlo" panose="020B0609030804020204" pitchFamily="49" charset="0"/>
                <a:cs typeface="Menlo" panose="020B0609030804020204" pitchFamily="49" charset="0"/>
              </a:rPr>
              <a:t>Gets the tool’s storage location out of the context object</a:t>
            </a:r>
          </a:p>
          <a:p>
            <a:endParaRPr lang="en-US" sz="24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int </a:t>
            </a:r>
            <a:r>
              <a:rPr lang="en-US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MPI_Get_calling_address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MPI_Context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context, void *address)</a:t>
            </a:r>
          </a:p>
          <a:p>
            <a:pPr lvl="1"/>
            <a:r>
              <a:rPr lang="en-US" sz="2000" dirty="0">
                <a:ea typeface="Menlo" panose="020B0609030804020204" pitchFamily="49" charset="0"/>
                <a:cs typeface="Menlo" panose="020B0609030804020204" pitchFamily="49" charset="0"/>
              </a:rPr>
              <a:t>Gets the address where the QMPI function will return after all of the tools are done.</a:t>
            </a:r>
          </a:p>
          <a:p>
            <a:pPr lvl="1"/>
            <a:r>
              <a:rPr lang="en-US" sz="2000" dirty="0">
                <a:ea typeface="Menlo" panose="020B0609030804020204" pitchFamily="49" charset="0"/>
                <a:cs typeface="Menlo" panose="020B0609030804020204" pitchFamily="49" charset="0"/>
              </a:rPr>
              <a:t>This isn’t interoperable with PMPI. If both types of tools are used, this will return the address of the PMPI tool, not the application.</a:t>
            </a:r>
          </a:p>
        </p:txBody>
      </p:sp>
    </p:spTree>
    <p:extLst>
      <p:ext uri="{BB962C8B-B14F-4D97-AF65-F5344CB8AC3E}">
        <p14:creationId xmlns:p14="http://schemas.microsoft.com/office/powerpoint/2010/main" val="14178948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AB79E-290E-FB46-8F2D-9C357D7EA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Usage</a:t>
            </a:r>
            <a:br>
              <a:rPr lang="en-US"/>
            </a:br>
            <a:r>
              <a:rPr lang="en-US" sz="3200"/>
              <a:t>Tool Registration and Initialization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D5228-351E-B14D-B91B-7C003FEFB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915" y="1709530"/>
            <a:ext cx="10972801" cy="453887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4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__attribute__((constructor)) </a:t>
            </a:r>
            <a:r>
              <a:rPr lang="en-US" sz="4000" dirty="0">
                <a:solidFill>
                  <a:srgbClr val="B0004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void </a:t>
            </a:r>
            <a:r>
              <a:rPr lang="en-US" sz="4000" dirty="0" err="1">
                <a:solidFill>
                  <a:srgbClr val="B0004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register_my_tool</a:t>
            </a:r>
            <a:r>
              <a:rPr lang="en-US" sz="4000" dirty="0">
                <a:solidFill>
                  <a:srgbClr val="B0004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() {</a:t>
            </a:r>
          </a:p>
          <a:p>
            <a:pPr marL="0" indent="0">
              <a:buNone/>
            </a:pPr>
            <a:r>
              <a:rPr lang="en-US" sz="4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</a:t>
            </a:r>
            <a:r>
              <a:rPr lang="en-US" sz="4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MPI_Register_tool_name</a:t>
            </a:r>
            <a:r>
              <a:rPr lang="en-US" sz="4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4000" dirty="0">
                <a:solidFill>
                  <a:srgbClr val="BA212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"example", </a:t>
            </a:r>
            <a:r>
              <a:rPr lang="en-US" sz="4000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&amp;</a:t>
            </a:r>
            <a:r>
              <a:rPr lang="en-US" sz="4000" dirty="0" err="1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example_init_function_pointer</a:t>
            </a:r>
            <a:r>
              <a:rPr lang="en-US" sz="4000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4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}</a:t>
            </a:r>
          </a:p>
          <a:p>
            <a:pPr marL="0" indent="0">
              <a:buNone/>
            </a:pPr>
            <a:endParaRPr lang="en-US" sz="40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rgbClr val="B0004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void </a:t>
            </a:r>
            <a:r>
              <a:rPr lang="en-US" sz="4000" dirty="0" err="1">
                <a:solidFill>
                  <a:srgbClr val="B0004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example_init_function_pointer</a:t>
            </a:r>
            <a:r>
              <a:rPr lang="en-US" sz="4000" dirty="0">
                <a:solidFill>
                  <a:srgbClr val="B0004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(int </a:t>
            </a:r>
            <a:r>
              <a:rPr lang="en-US" sz="4000" dirty="0" err="1">
                <a:solidFill>
                  <a:srgbClr val="B0004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tool_id</a:t>
            </a:r>
            <a:r>
              <a:rPr lang="en-US" sz="4000" dirty="0">
                <a:solidFill>
                  <a:srgbClr val="B0004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4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</a:t>
            </a:r>
            <a:r>
              <a:rPr lang="en-US" sz="4000" b="1" dirty="0">
                <a:solidFill>
                  <a:srgbClr val="008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struct </a:t>
            </a:r>
            <a:r>
              <a:rPr lang="en-US" sz="4000" b="1" dirty="0" err="1">
                <a:solidFill>
                  <a:srgbClr val="0000FF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tool_struct</a:t>
            </a:r>
            <a:r>
              <a:rPr lang="en-US" sz="4000" b="1" dirty="0">
                <a:solidFill>
                  <a:srgbClr val="0000FF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sz="4000" b="1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* </a:t>
            </a:r>
            <a:r>
              <a:rPr lang="en-US" sz="4000" b="1" dirty="0" err="1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my_tool_struct</a:t>
            </a:r>
            <a:r>
              <a:rPr lang="en-US" sz="4000" b="1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= </a:t>
            </a:r>
            <a:r>
              <a:rPr lang="en-US" sz="4000" b="1" dirty="0" err="1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calloc</a:t>
            </a:r>
            <a:r>
              <a:rPr lang="en-US" sz="4000" b="1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(0, </a:t>
            </a:r>
            <a:r>
              <a:rPr lang="en-US" sz="4000" b="1" dirty="0" err="1">
                <a:solidFill>
                  <a:srgbClr val="008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sizeof</a:t>
            </a:r>
            <a:r>
              <a:rPr lang="en-US" sz="4000" b="1" dirty="0">
                <a:solidFill>
                  <a:srgbClr val="008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(struct </a:t>
            </a:r>
            <a:r>
              <a:rPr lang="en-US" sz="4000" b="1" dirty="0" err="1">
                <a:solidFill>
                  <a:srgbClr val="0000FF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tool_struct</a:t>
            </a:r>
            <a:r>
              <a:rPr lang="en-US" sz="4000" b="1" dirty="0">
                <a:solidFill>
                  <a:srgbClr val="0000FF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));</a:t>
            </a:r>
          </a:p>
          <a:p>
            <a:pPr marL="0" indent="0">
              <a:buNone/>
            </a:pPr>
            <a:endParaRPr lang="en-US" sz="40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4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</a:t>
            </a:r>
            <a:r>
              <a:rPr lang="en-US" sz="4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my_tool_struct</a:t>
            </a:r>
            <a:r>
              <a:rPr lang="en-US" sz="4000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-&gt;</a:t>
            </a:r>
            <a:r>
              <a:rPr lang="en-US" sz="4000" dirty="0" err="1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my_tool_id</a:t>
            </a:r>
            <a:r>
              <a:rPr lang="en-US" sz="4000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= </a:t>
            </a:r>
            <a:r>
              <a:rPr lang="en-US" sz="4000" dirty="0" err="1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tool_id</a:t>
            </a:r>
            <a:r>
              <a:rPr lang="en-US" sz="4000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endParaRPr lang="en-US" sz="40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4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</a:t>
            </a:r>
            <a:r>
              <a:rPr lang="en-US" sz="4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MPI_Register_tool_storage</a:t>
            </a:r>
            <a:r>
              <a:rPr lang="en-US" sz="4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4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tool_id</a:t>
            </a:r>
            <a:r>
              <a:rPr lang="en-US" sz="4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 </a:t>
            </a:r>
            <a:r>
              <a:rPr lang="en-US" sz="4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my_tool_struct</a:t>
            </a:r>
            <a:r>
              <a:rPr lang="en-US" sz="4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4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</a:t>
            </a:r>
            <a:r>
              <a:rPr lang="en-US" sz="4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MPI_Register_function</a:t>
            </a:r>
            <a:r>
              <a:rPr lang="en-US" sz="4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4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tool_id</a:t>
            </a:r>
            <a:r>
              <a:rPr lang="en-US" sz="4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 MPI_SEND_T, (</a:t>
            </a:r>
            <a:r>
              <a:rPr lang="en-US" sz="4000" dirty="0">
                <a:solidFill>
                  <a:srgbClr val="B0004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void (</a:t>
            </a:r>
            <a:r>
              <a:rPr lang="en-US" sz="4000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*)(</a:t>
            </a:r>
            <a:r>
              <a:rPr lang="en-US" sz="4000" dirty="0">
                <a:solidFill>
                  <a:srgbClr val="B0004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void)) </a:t>
            </a:r>
            <a:r>
              <a:rPr lang="en-US" sz="4000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&amp;</a:t>
            </a:r>
            <a:r>
              <a:rPr lang="en-US" sz="4000" dirty="0" err="1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Example_Send</a:t>
            </a:r>
            <a:r>
              <a:rPr lang="en-US" sz="4000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4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</a:t>
            </a:r>
            <a:r>
              <a:rPr lang="en-US" sz="4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MPI_Register_function</a:t>
            </a:r>
            <a:r>
              <a:rPr lang="en-US" sz="4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4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tool_id</a:t>
            </a:r>
            <a:r>
              <a:rPr lang="en-US" sz="4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 MPI_RECV_T, (</a:t>
            </a:r>
            <a:r>
              <a:rPr lang="en-US" sz="4000" dirty="0">
                <a:solidFill>
                  <a:srgbClr val="B0004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void (</a:t>
            </a:r>
            <a:r>
              <a:rPr lang="en-US" sz="4000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*)(</a:t>
            </a:r>
            <a:r>
              <a:rPr lang="en-US" sz="4000" dirty="0">
                <a:solidFill>
                  <a:srgbClr val="B0004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void)) </a:t>
            </a:r>
            <a:r>
              <a:rPr lang="en-US" sz="4000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&amp;</a:t>
            </a:r>
            <a:r>
              <a:rPr lang="en-US" sz="4000" dirty="0" err="1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Example_Recv</a:t>
            </a:r>
            <a:r>
              <a:rPr lang="en-US" sz="4000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4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}</a:t>
            </a:r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862490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8F83BDD-D0A2-8B4E-B5F0-2AFDC9299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915" y="1709530"/>
            <a:ext cx="10972801" cy="453887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4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__attribute__((constructor)) </a:t>
            </a:r>
            <a:r>
              <a:rPr lang="en-US" sz="4000" dirty="0">
                <a:solidFill>
                  <a:srgbClr val="B0004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void </a:t>
            </a:r>
            <a:r>
              <a:rPr lang="en-US" sz="4000" dirty="0" err="1">
                <a:solidFill>
                  <a:srgbClr val="B0004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register_my_tool</a:t>
            </a:r>
            <a:r>
              <a:rPr lang="en-US" sz="4000" dirty="0">
                <a:solidFill>
                  <a:srgbClr val="B0004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() {</a:t>
            </a:r>
          </a:p>
          <a:p>
            <a:pPr marL="0" indent="0">
              <a:buNone/>
            </a:pPr>
            <a:r>
              <a:rPr lang="en-US" sz="4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</a:t>
            </a:r>
            <a:r>
              <a:rPr lang="en-US" sz="4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MPI_Register_tool_name</a:t>
            </a:r>
            <a:r>
              <a:rPr lang="en-US" sz="4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4000" dirty="0">
                <a:solidFill>
                  <a:srgbClr val="BA212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"example", </a:t>
            </a:r>
            <a:r>
              <a:rPr lang="en-US" sz="4000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&amp;</a:t>
            </a:r>
            <a:r>
              <a:rPr lang="en-US" sz="4000" dirty="0" err="1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example_init_function_pointer</a:t>
            </a:r>
            <a:r>
              <a:rPr lang="en-US" sz="4000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4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}</a:t>
            </a:r>
          </a:p>
          <a:p>
            <a:pPr marL="0" indent="0">
              <a:buNone/>
            </a:pPr>
            <a:endParaRPr lang="en-US" sz="40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rgbClr val="B0004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void </a:t>
            </a:r>
            <a:r>
              <a:rPr lang="en-US" sz="4000" dirty="0" err="1">
                <a:solidFill>
                  <a:srgbClr val="B0004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example_init_function_pointer</a:t>
            </a:r>
            <a:r>
              <a:rPr lang="en-US" sz="4000" dirty="0">
                <a:solidFill>
                  <a:srgbClr val="B0004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(int </a:t>
            </a:r>
            <a:r>
              <a:rPr lang="en-US" sz="4000" dirty="0" err="1">
                <a:solidFill>
                  <a:srgbClr val="B0004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tool_id</a:t>
            </a:r>
            <a:r>
              <a:rPr lang="en-US" sz="4000" dirty="0">
                <a:solidFill>
                  <a:srgbClr val="B0004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4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</a:t>
            </a:r>
            <a:r>
              <a:rPr lang="en-US" sz="4000" b="1" dirty="0">
                <a:solidFill>
                  <a:srgbClr val="008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struct </a:t>
            </a:r>
            <a:r>
              <a:rPr lang="en-US" sz="4000" b="1" dirty="0" err="1">
                <a:solidFill>
                  <a:srgbClr val="0000FF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tool_struct</a:t>
            </a:r>
            <a:r>
              <a:rPr lang="en-US" sz="4000" b="1" dirty="0">
                <a:solidFill>
                  <a:srgbClr val="0000FF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sz="4000" b="1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* </a:t>
            </a:r>
            <a:r>
              <a:rPr lang="en-US" sz="4000" b="1" dirty="0" err="1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my_tool_struct</a:t>
            </a:r>
            <a:r>
              <a:rPr lang="en-US" sz="4000" b="1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= </a:t>
            </a:r>
            <a:r>
              <a:rPr lang="en-US" sz="4000" b="1" dirty="0" err="1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calloc</a:t>
            </a:r>
            <a:r>
              <a:rPr lang="en-US" sz="4000" b="1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(0, </a:t>
            </a:r>
            <a:r>
              <a:rPr lang="en-US" sz="4000" b="1" dirty="0" err="1">
                <a:solidFill>
                  <a:srgbClr val="008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sizeof</a:t>
            </a:r>
            <a:r>
              <a:rPr lang="en-US" sz="4000" b="1" dirty="0">
                <a:solidFill>
                  <a:srgbClr val="008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(struct </a:t>
            </a:r>
            <a:r>
              <a:rPr lang="en-US" sz="4000" b="1" dirty="0" err="1">
                <a:solidFill>
                  <a:srgbClr val="0000FF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tool_struct</a:t>
            </a:r>
            <a:r>
              <a:rPr lang="en-US" sz="4000" b="1" dirty="0">
                <a:solidFill>
                  <a:srgbClr val="0000FF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));</a:t>
            </a:r>
          </a:p>
          <a:p>
            <a:pPr marL="0" indent="0">
              <a:buNone/>
            </a:pPr>
            <a:endParaRPr lang="en-US" sz="40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4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</a:t>
            </a:r>
            <a:r>
              <a:rPr lang="en-US" sz="4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my_tool_struct</a:t>
            </a:r>
            <a:r>
              <a:rPr lang="en-US" sz="4000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-&gt;</a:t>
            </a:r>
            <a:r>
              <a:rPr lang="en-US" sz="4000" dirty="0" err="1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my_tool_id</a:t>
            </a:r>
            <a:r>
              <a:rPr lang="en-US" sz="4000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= </a:t>
            </a:r>
            <a:r>
              <a:rPr lang="en-US" sz="4000" dirty="0" err="1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tool_id</a:t>
            </a:r>
            <a:r>
              <a:rPr lang="en-US" sz="4000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endParaRPr lang="en-US" sz="40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4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</a:t>
            </a:r>
            <a:r>
              <a:rPr lang="en-US" sz="4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MPI_Register_tool_storage</a:t>
            </a:r>
            <a:r>
              <a:rPr lang="en-US" sz="4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4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tool_id</a:t>
            </a:r>
            <a:r>
              <a:rPr lang="en-US" sz="4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 </a:t>
            </a:r>
            <a:r>
              <a:rPr lang="en-US" sz="4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my_tool_struct</a:t>
            </a:r>
            <a:r>
              <a:rPr lang="en-US" sz="4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4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</a:t>
            </a:r>
            <a:r>
              <a:rPr lang="en-US" sz="4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MPI_Register_function</a:t>
            </a:r>
            <a:r>
              <a:rPr lang="en-US" sz="4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4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tool_id</a:t>
            </a:r>
            <a:r>
              <a:rPr lang="en-US" sz="4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 MPI_SEND_T, (</a:t>
            </a:r>
            <a:r>
              <a:rPr lang="en-US" sz="4000" dirty="0">
                <a:solidFill>
                  <a:srgbClr val="B0004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void (</a:t>
            </a:r>
            <a:r>
              <a:rPr lang="en-US" sz="4000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*)(</a:t>
            </a:r>
            <a:r>
              <a:rPr lang="en-US" sz="4000" dirty="0">
                <a:solidFill>
                  <a:srgbClr val="B0004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void)) </a:t>
            </a:r>
            <a:r>
              <a:rPr lang="en-US" sz="4000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&amp;</a:t>
            </a:r>
            <a:r>
              <a:rPr lang="en-US" sz="4000" dirty="0" err="1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Example_Send</a:t>
            </a:r>
            <a:r>
              <a:rPr lang="en-US" sz="4000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4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</a:t>
            </a:r>
            <a:r>
              <a:rPr lang="en-US" sz="4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MPI_Register_function</a:t>
            </a:r>
            <a:r>
              <a:rPr lang="en-US" sz="4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4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tool_id</a:t>
            </a:r>
            <a:r>
              <a:rPr lang="en-US" sz="4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 MPI_RECV_T, (</a:t>
            </a:r>
            <a:r>
              <a:rPr lang="en-US" sz="4000" dirty="0">
                <a:solidFill>
                  <a:srgbClr val="B0004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void (</a:t>
            </a:r>
            <a:r>
              <a:rPr lang="en-US" sz="4000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*)(</a:t>
            </a:r>
            <a:r>
              <a:rPr lang="en-US" sz="4000" dirty="0">
                <a:solidFill>
                  <a:srgbClr val="B0004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void)) </a:t>
            </a:r>
            <a:r>
              <a:rPr lang="en-US" sz="4000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&amp;</a:t>
            </a:r>
            <a:r>
              <a:rPr lang="en-US" sz="4000" dirty="0" err="1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Example_Recv</a:t>
            </a:r>
            <a:r>
              <a:rPr lang="en-US" sz="4000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4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}</a:t>
            </a:r>
          </a:p>
          <a:p>
            <a:pPr marL="0" indent="0">
              <a:buNone/>
            </a:pPr>
            <a:endParaRPr lang="en-US" sz="4000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FAB79E-290E-FB46-8F2D-9C357D7EA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Usage</a:t>
            </a:r>
            <a:br>
              <a:rPr lang="en-US"/>
            </a:br>
            <a:r>
              <a:rPr lang="en-US" sz="3200"/>
              <a:t>Tool Registration and Initialization</a:t>
            </a:r>
            <a:endParaRPr lang="en-US"/>
          </a:p>
        </p:txBody>
      </p:sp>
      <p:sp>
        <p:nvSpPr>
          <p:cNvPr id="4" name="Rounded Rectangular Callout 3">
            <a:extLst>
              <a:ext uri="{FF2B5EF4-FFF2-40B4-BE49-F238E27FC236}">
                <a16:creationId xmlns:a16="http://schemas.microsoft.com/office/drawing/2014/main" id="{116234EE-5F73-4748-827D-06ED3318BA1F}"/>
              </a:ext>
            </a:extLst>
          </p:cNvPr>
          <p:cNvSpPr/>
          <p:nvPr/>
        </p:nvSpPr>
        <p:spPr>
          <a:xfrm>
            <a:off x="592914" y="135777"/>
            <a:ext cx="5330807" cy="1203166"/>
          </a:xfrm>
          <a:prstGeom prst="wedgeRoundRectCallout">
            <a:avLst>
              <a:gd name="adj1" fmla="val -21800"/>
              <a:gd name="adj2" fmla="val 81983"/>
              <a:gd name="adj3" fmla="val 16667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1. Uses system-specific mechanism to call function</a:t>
            </a:r>
          </a:p>
        </p:txBody>
      </p:sp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4A1A4A8C-6E95-9E4D-B907-279BE3942CB1}"/>
              </a:ext>
            </a:extLst>
          </p:cNvPr>
          <p:cNvSpPr/>
          <p:nvPr/>
        </p:nvSpPr>
        <p:spPr>
          <a:xfrm>
            <a:off x="218655" y="6063887"/>
            <a:ext cx="5330807" cy="658336"/>
          </a:xfrm>
          <a:prstGeom prst="wedgeRoundRectCallout">
            <a:avLst>
              <a:gd name="adj1" fmla="val -31073"/>
              <a:gd name="adj2" fmla="val -272317"/>
              <a:gd name="adj3" fmla="val 16667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3200" dirty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4</a:t>
            </a:r>
            <a:r>
              <a:rPr kumimoji="0" lang="en-US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. Register the tool storage</a:t>
            </a:r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F4AEC72E-E058-A446-980E-1F91A1E9CAA5}"/>
              </a:ext>
            </a:extLst>
          </p:cNvPr>
          <p:cNvSpPr/>
          <p:nvPr/>
        </p:nvSpPr>
        <p:spPr>
          <a:xfrm>
            <a:off x="6361358" y="5550111"/>
            <a:ext cx="5204909" cy="1203166"/>
          </a:xfrm>
          <a:prstGeom prst="wedgeRoundRectCallout">
            <a:avLst>
              <a:gd name="adj1" fmla="val -46025"/>
              <a:gd name="adj2" fmla="val -75583"/>
              <a:gd name="adj3" fmla="val 16667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3200" dirty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5</a:t>
            </a:r>
            <a:r>
              <a:rPr kumimoji="0" lang="en-US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. Register each function the tool will intercept</a:t>
            </a:r>
          </a:p>
        </p:txBody>
      </p:sp>
      <p:sp>
        <p:nvSpPr>
          <p:cNvPr id="7" name="Rounded Rectangular Callout 6">
            <a:extLst>
              <a:ext uri="{FF2B5EF4-FFF2-40B4-BE49-F238E27FC236}">
                <a16:creationId xmlns:a16="http://schemas.microsoft.com/office/drawing/2014/main" id="{EA870CEA-890F-CB4D-B25A-5B3E5A22DF06}"/>
              </a:ext>
            </a:extLst>
          </p:cNvPr>
          <p:cNvSpPr/>
          <p:nvPr/>
        </p:nvSpPr>
        <p:spPr>
          <a:xfrm>
            <a:off x="8093337" y="3429000"/>
            <a:ext cx="4098663" cy="1203166"/>
          </a:xfrm>
          <a:prstGeom prst="wedgeRoundRectCallout">
            <a:avLst>
              <a:gd name="adj1" fmla="val -66243"/>
              <a:gd name="adj2" fmla="val -45845"/>
              <a:gd name="adj3" fmla="val 16667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3200" dirty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3</a:t>
            </a:r>
            <a:r>
              <a:rPr kumimoji="0" lang="en-US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. Construct tool-specific storage</a:t>
            </a:r>
          </a:p>
        </p:txBody>
      </p:sp>
      <p:sp>
        <p:nvSpPr>
          <p:cNvPr id="8" name="Rounded Rectangular Callout 7">
            <a:extLst>
              <a:ext uri="{FF2B5EF4-FFF2-40B4-BE49-F238E27FC236}">
                <a16:creationId xmlns:a16="http://schemas.microsoft.com/office/drawing/2014/main" id="{31F1B857-EEC2-C04A-B9CD-CA2308965DD1}"/>
              </a:ext>
            </a:extLst>
          </p:cNvPr>
          <p:cNvSpPr/>
          <p:nvPr/>
        </p:nvSpPr>
        <p:spPr>
          <a:xfrm>
            <a:off x="6576393" y="300999"/>
            <a:ext cx="5041750" cy="1203166"/>
          </a:xfrm>
          <a:prstGeom prst="wedgeRoundRectCallout">
            <a:avLst>
              <a:gd name="adj1" fmla="val -21800"/>
              <a:gd name="adj2" fmla="val 81983"/>
              <a:gd name="adj3" fmla="val 16667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2. Register callback function to initialize</a:t>
            </a:r>
          </a:p>
        </p:txBody>
      </p:sp>
    </p:spTree>
    <p:extLst>
      <p:ext uri="{BB962C8B-B14F-4D97-AF65-F5344CB8AC3E}">
        <p14:creationId xmlns:p14="http://schemas.microsoft.com/office/powerpoint/2010/main" val="23244255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DDC5F-DA82-5E40-A642-952DC7FC1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Usage</a:t>
            </a:r>
            <a:br>
              <a:rPr lang="en-US"/>
            </a:br>
            <a:r>
              <a:rPr lang="en-US" sz="3200"/>
              <a:t>Application Tool Selection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E3E08-AD4E-A84C-A115-565BF897F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915" y="1798982"/>
            <a:ext cx="10972801" cy="4449419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" pitchFamily="2" charset="0"/>
              </a:rPr>
              <a:t>QMPI_TOOL_LIST=“</a:t>
            </a:r>
            <a:r>
              <a:rPr lang="en-US" b="1" dirty="0" err="1">
                <a:latin typeface="Courier" pitchFamily="2" charset="0"/>
              </a:rPr>
              <a:t>a,b,c,b</a:t>
            </a:r>
            <a:r>
              <a:rPr lang="en-US" b="1" dirty="0">
                <a:latin typeface="Courier" pitchFamily="2" charset="0"/>
              </a:rPr>
              <a:t>”</a:t>
            </a:r>
          </a:p>
          <a:p>
            <a:pPr marL="0" indent="0">
              <a:buNone/>
            </a:pPr>
            <a:r>
              <a:rPr lang="en-US" b="1" dirty="0"/>
              <a:t>Each tool will register a name and the environment variable will determine order.</a:t>
            </a:r>
          </a:p>
          <a:p>
            <a:pPr marL="0" indent="0">
              <a:buNone/>
            </a:pPr>
            <a:r>
              <a:rPr lang="en-US" b="1" dirty="0"/>
              <a:t>Tool registration and initialization will be separated into two steps</a:t>
            </a:r>
          </a:p>
        </p:txBody>
      </p:sp>
    </p:spTree>
    <p:extLst>
      <p:ext uri="{BB962C8B-B14F-4D97-AF65-F5344CB8AC3E}">
        <p14:creationId xmlns:p14="http://schemas.microsoft.com/office/powerpoint/2010/main" val="4507148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1B024-2C2E-0C4D-B23E-9BCA563D1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Usage</a:t>
            </a:r>
            <a:br>
              <a:rPr lang="en-US" dirty="0"/>
            </a:br>
            <a:r>
              <a:rPr lang="en-US" sz="3200" dirty="0"/>
              <a:t>Tool Interception (Send)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39AD0-54B9-2A46-B56D-4C4F7BF96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915" y="1692166"/>
            <a:ext cx="10972801" cy="4556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B0004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int </a:t>
            </a:r>
            <a:r>
              <a:rPr lang="en-US" sz="1600" dirty="0" err="1">
                <a:solidFill>
                  <a:srgbClr val="0000FF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Example_Send</a:t>
            </a:r>
            <a:r>
              <a:rPr lang="en-US" sz="1600" dirty="0">
                <a:solidFill>
                  <a:srgbClr val="0000FF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1600" dirty="0">
                <a:solidFill>
                  <a:srgbClr val="B0004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void </a:t>
            </a:r>
            <a:r>
              <a:rPr lang="en-US" sz="1600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*context, </a:t>
            </a:r>
            <a:r>
              <a:rPr lang="en-US" sz="1600" dirty="0">
                <a:solidFill>
                  <a:srgbClr val="B0004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int </a:t>
            </a:r>
            <a:r>
              <a:rPr lang="en-US" sz="1600" dirty="0" err="1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tool_id</a:t>
            </a:r>
            <a:r>
              <a:rPr lang="en-US" sz="1600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</a:t>
            </a:r>
            <a:r>
              <a:rPr lang="en-US" sz="1600" dirty="0">
                <a:solidFill>
                  <a:srgbClr val="B0004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sz="1600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...) {</a:t>
            </a:r>
          </a:p>
          <a:p>
            <a:pPr marL="0" indent="0">
              <a:buNone/>
            </a:pPr>
            <a:r>
              <a:rPr lang="en-US" sz="1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</a:t>
            </a:r>
            <a:r>
              <a:rPr lang="en-US" sz="16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MPI_Send_t</a:t>
            </a:r>
            <a:r>
              <a:rPr lang="en-US" sz="1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sz="1600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*</a:t>
            </a:r>
            <a:r>
              <a:rPr lang="en-US" sz="1600" dirty="0" err="1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next_fn</a:t>
            </a:r>
            <a:r>
              <a:rPr lang="en-US" sz="1600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;</a:t>
            </a:r>
            <a:br>
              <a:rPr lang="en-US" sz="1600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endParaRPr lang="en-US" sz="16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</a:t>
            </a:r>
            <a:r>
              <a:rPr lang="en-US" sz="1600" i="1" dirty="0">
                <a:solidFill>
                  <a:srgbClr val="40808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/* ...do things... */</a:t>
            </a:r>
          </a:p>
          <a:p>
            <a:pPr marL="0" indent="0">
              <a:buNone/>
            </a:pPr>
            <a:endParaRPr lang="en-US" sz="16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</a:t>
            </a:r>
            <a:r>
              <a:rPr lang="en-US" sz="16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MPI_Get_function</a:t>
            </a:r>
            <a:r>
              <a:rPr lang="en-US" sz="1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16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tool_id</a:t>
            </a:r>
            <a:r>
              <a:rPr lang="en-US" sz="1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 MPI_SEND_T, (</a:t>
            </a:r>
            <a:r>
              <a:rPr lang="en-US" sz="1600" dirty="0">
                <a:solidFill>
                  <a:srgbClr val="B0004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void (</a:t>
            </a:r>
            <a:r>
              <a:rPr lang="en-US" sz="1600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**)(</a:t>
            </a:r>
            <a:r>
              <a:rPr lang="en-US" sz="1600" dirty="0">
                <a:solidFill>
                  <a:srgbClr val="B0004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void)) </a:t>
            </a:r>
            <a:r>
              <a:rPr lang="en-US" sz="1600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&amp;</a:t>
            </a:r>
            <a:r>
              <a:rPr lang="en-US" sz="1600" dirty="0" err="1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next_fn</a:t>
            </a:r>
            <a:r>
              <a:rPr lang="en-US" sz="1600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 &amp;</a:t>
            </a:r>
            <a:r>
              <a:rPr lang="en-US" sz="1600" dirty="0" err="1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next_tool_id</a:t>
            </a:r>
            <a:r>
              <a:rPr lang="en-US" sz="1600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</a:t>
            </a:r>
            <a:r>
              <a:rPr lang="en-US" sz="1600" b="1" dirty="0">
                <a:solidFill>
                  <a:srgbClr val="008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return (</a:t>
            </a:r>
            <a:r>
              <a:rPr lang="en-US" sz="1600" b="1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*</a:t>
            </a:r>
            <a:r>
              <a:rPr lang="en-US" sz="1600" b="1" dirty="0" err="1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next_fn</a:t>
            </a:r>
            <a:r>
              <a:rPr lang="en-US" sz="1600" b="1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)(context, </a:t>
            </a:r>
            <a:r>
              <a:rPr lang="en-US" sz="1600" b="1" dirty="0" err="1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next_tool_id</a:t>
            </a:r>
            <a:r>
              <a:rPr lang="en-US" sz="1600" b="1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 ...);</a:t>
            </a:r>
          </a:p>
          <a:p>
            <a:pPr marL="0" indent="0">
              <a:buNone/>
            </a:pPr>
            <a:r>
              <a:rPr lang="en-US" sz="1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}</a:t>
            </a:r>
          </a:p>
          <a:p>
            <a:pPr marL="0" indent="0">
              <a:buNone/>
            </a:pPr>
            <a:endParaRPr lang="en-US" sz="16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190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F044EB8-7316-1149-A7E6-F0F9A3AA1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915" y="1692166"/>
            <a:ext cx="10972801" cy="4556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B0004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int </a:t>
            </a:r>
            <a:r>
              <a:rPr lang="en-US" sz="1600" dirty="0" err="1">
                <a:solidFill>
                  <a:srgbClr val="0000FF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Example_Send</a:t>
            </a:r>
            <a:r>
              <a:rPr lang="en-US" sz="1600" dirty="0">
                <a:solidFill>
                  <a:srgbClr val="0000FF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1600" dirty="0">
                <a:solidFill>
                  <a:srgbClr val="B0004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void </a:t>
            </a:r>
            <a:r>
              <a:rPr lang="en-US" sz="1600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*context, </a:t>
            </a:r>
            <a:r>
              <a:rPr lang="en-US" sz="1600" dirty="0">
                <a:solidFill>
                  <a:srgbClr val="B0004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int </a:t>
            </a:r>
            <a:r>
              <a:rPr lang="en-US" sz="1600" dirty="0" err="1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tool_id</a:t>
            </a:r>
            <a:r>
              <a:rPr lang="en-US" sz="1600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</a:t>
            </a:r>
            <a:r>
              <a:rPr lang="en-US" sz="1600" dirty="0">
                <a:solidFill>
                  <a:srgbClr val="B0004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sz="1600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...) {</a:t>
            </a:r>
          </a:p>
          <a:p>
            <a:pPr marL="0" indent="0">
              <a:buNone/>
            </a:pPr>
            <a:r>
              <a:rPr lang="en-US" sz="1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</a:t>
            </a:r>
            <a:r>
              <a:rPr lang="en-US" sz="16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MPI_Send_t</a:t>
            </a:r>
            <a:r>
              <a:rPr lang="en-US" sz="1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sz="1600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*</a:t>
            </a:r>
            <a:r>
              <a:rPr lang="en-US" sz="1600" dirty="0" err="1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next_fn</a:t>
            </a:r>
            <a:r>
              <a:rPr lang="en-US" sz="1600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;</a:t>
            </a:r>
            <a:br>
              <a:rPr lang="en-US" sz="1600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endParaRPr lang="en-US" sz="16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</a:t>
            </a:r>
            <a:r>
              <a:rPr lang="en-US" sz="1600" i="1" dirty="0">
                <a:solidFill>
                  <a:srgbClr val="40808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/* ...do things... */</a:t>
            </a:r>
          </a:p>
          <a:p>
            <a:pPr marL="0" indent="0">
              <a:buNone/>
            </a:pPr>
            <a:endParaRPr lang="en-US" sz="16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</a:t>
            </a:r>
            <a:r>
              <a:rPr lang="en-US" sz="16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MPI_Get_function</a:t>
            </a:r>
            <a:r>
              <a:rPr lang="en-US" sz="1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16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tool_id</a:t>
            </a:r>
            <a:r>
              <a:rPr lang="en-US" sz="1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 MPI_SEND_T, (</a:t>
            </a:r>
            <a:r>
              <a:rPr lang="en-US" sz="1600" dirty="0">
                <a:solidFill>
                  <a:srgbClr val="B0004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void (</a:t>
            </a:r>
            <a:r>
              <a:rPr lang="en-US" sz="1600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**)(</a:t>
            </a:r>
            <a:r>
              <a:rPr lang="en-US" sz="1600" dirty="0">
                <a:solidFill>
                  <a:srgbClr val="B0004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void)) </a:t>
            </a:r>
            <a:r>
              <a:rPr lang="en-US" sz="1600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&amp;</a:t>
            </a:r>
            <a:r>
              <a:rPr lang="en-US" sz="1600" dirty="0" err="1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next_fn</a:t>
            </a:r>
            <a:r>
              <a:rPr lang="en-US" sz="1600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 &amp;</a:t>
            </a:r>
            <a:r>
              <a:rPr lang="en-US" sz="1600" dirty="0" err="1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next_tool_id</a:t>
            </a:r>
            <a:r>
              <a:rPr lang="en-US" sz="1600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</a:t>
            </a:r>
            <a:r>
              <a:rPr lang="en-US" sz="1600" b="1" dirty="0">
                <a:solidFill>
                  <a:srgbClr val="008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return (</a:t>
            </a:r>
            <a:r>
              <a:rPr lang="en-US" sz="1600" b="1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*</a:t>
            </a:r>
            <a:r>
              <a:rPr lang="en-US" sz="1600" b="1" dirty="0" err="1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next_fn</a:t>
            </a:r>
            <a:r>
              <a:rPr lang="en-US" sz="1600" b="1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)(context, </a:t>
            </a:r>
            <a:r>
              <a:rPr lang="en-US" sz="1600" b="1" dirty="0" err="1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next_tool_id</a:t>
            </a:r>
            <a:r>
              <a:rPr lang="en-US" sz="1600" b="1" dirty="0">
                <a:solidFill>
                  <a:srgbClr val="66666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 ...);</a:t>
            </a:r>
          </a:p>
          <a:p>
            <a:pPr marL="0" indent="0">
              <a:buNone/>
            </a:pPr>
            <a:r>
              <a:rPr lang="en-US" sz="1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}</a:t>
            </a:r>
          </a:p>
          <a:p>
            <a:pPr marL="0" indent="0">
              <a:buNone/>
            </a:pPr>
            <a:endParaRPr lang="en-US" sz="16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01B024-2C2E-0C4D-B23E-9BCA563D1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Usage</a:t>
            </a:r>
            <a:br>
              <a:rPr lang="en-US" dirty="0"/>
            </a:br>
            <a:r>
              <a:rPr lang="en-US" sz="3200" dirty="0"/>
              <a:t>Tool Interception (Send)</a:t>
            </a:r>
            <a:endParaRPr lang="en-US" dirty="0"/>
          </a:p>
        </p:txBody>
      </p:sp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5706ADFB-3C39-C840-AEA2-E0E3F4B3C9AD}"/>
              </a:ext>
            </a:extLst>
          </p:cNvPr>
          <p:cNvSpPr/>
          <p:nvPr/>
        </p:nvSpPr>
        <p:spPr>
          <a:xfrm>
            <a:off x="7573011" y="1690688"/>
            <a:ext cx="4098663" cy="1203166"/>
          </a:xfrm>
          <a:prstGeom prst="wedgeRoundRectCallout">
            <a:avLst>
              <a:gd name="adj1" fmla="val 6761"/>
              <a:gd name="adj2" fmla="val 81387"/>
              <a:gd name="adj3" fmla="val 16667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3200" dirty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1</a:t>
            </a:r>
            <a:r>
              <a:rPr kumimoji="0" lang="en-US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. Get the next tool in the QMPI chain</a:t>
            </a:r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AE740AA0-DF9E-B64E-B771-685D8725B000}"/>
              </a:ext>
            </a:extLst>
          </p:cNvPr>
          <p:cNvSpPr/>
          <p:nvPr/>
        </p:nvSpPr>
        <p:spPr>
          <a:xfrm>
            <a:off x="453305" y="4965560"/>
            <a:ext cx="5411096" cy="1747996"/>
          </a:xfrm>
          <a:prstGeom prst="wedgeRoundRectCallout">
            <a:avLst>
              <a:gd name="adj1" fmla="val -22182"/>
              <a:gd name="adj2" fmla="val -101375"/>
              <a:gd name="adj3" fmla="val 16667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2. Call the next function and return the error code back up the chain</a:t>
            </a:r>
          </a:p>
        </p:txBody>
      </p:sp>
    </p:spTree>
    <p:extLst>
      <p:ext uri="{BB962C8B-B14F-4D97-AF65-F5344CB8AC3E}">
        <p14:creationId xmlns:p14="http://schemas.microsoft.com/office/powerpoint/2010/main" val="3079977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ECE9A-10A7-1E46-B901-6375F45D2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State of the 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70E93-AF03-0C43-9459-7C6D60BF5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Name-shifted interface (PMPI)</a:t>
            </a:r>
          </a:p>
          <a:p>
            <a:pPr lvl="1"/>
            <a:r>
              <a:rPr lang="en-US" dirty="0"/>
              <a:t>Relatively simple to use</a:t>
            </a:r>
          </a:p>
          <a:p>
            <a:pPr lvl="1"/>
            <a:r>
              <a:rPr lang="en-US" dirty="0"/>
              <a:t>Supports a single tool at a time without resorting to non-standard workarounds (</a:t>
            </a:r>
            <a:r>
              <a:rPr lang="en-US" dirty="0" err="1"/>
              <a:t>P</a:t>
            </a:r>
            <a:r>
              <a:rPr lang="en-US" baseline="30000" dirty="0" err="1"/>
              <a:t>n</a:t>
            </a:r>
            <a:r>
              <a:rPr lang="en-US" dirty="0" err="1"/>
              <a:t>MPI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Tools implement their own versions of functions and intercept MPI calls with tricks like weak symbols</a:t>
            </a:r>
          </a:p>
          <a:p>
            <a:pPr lvl="1"/>
            <a:r>
              <a:rPr lang="en-US" dirty="0"/>
              <a:t>Calls PMPI_&lt;foo&gt; when done</a:t>
            </a:r>
          </a:p>
        </p:txBody>
      </p:sp>
    </p:spTree>
    <p:extLst>
      <p:ext uri="{BB962C8B-B14F-4D97-AF65-F5344CB8AC3E}">
        <p14:creationId xmlns:p14="http://schemas.microsoft.com/office/powerpoint/2010/main" val="141947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B9224-56B6-6A49-B76F-3D99C6191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39139-1DC4-C040-98E5-CC42E9F66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Proposal text has gone through a first pass in the Tools Working Group:</a:t>
            </a:r>
          </a:p>
          <a:p>
            <a:pPr lvl="1"/>
            <a:r>
              <a:rPr lang="en-US" dirty="0">
                <a:hlinkClick r:id="rId2"/>
              </a:rPr>
              <a:t>https://github.com/mpiwg-tools/mpi-standard/pull/10</a:t>
            </a:r>
            <a:endParaRPr lang="en-US" dirty="0"/>
          </a:p>
          <a:p>
            <a:pPr lvl="1"/>
            <a:r>
              <a:rPr lang="en-US" dirty="0"/>
              <a:t>Lots of internal notes to integrate into a second version of the text</a:t>
            </a:r>
          </a:p>
          <a:p>
            <a:r>
              <a:rPr lang="en-US" dirty="0"/>
              <a:t>Example implementation is available in MPICH main branch</a:t>
            </a:r>
          </a:p>
          <a:p>
            <a:pPr lvl="1"/>
            <a:r>
              <a:rPr lang="en-US" dirty="0"/>
              <a:t>Functions are prefixed with QMPI instead of MPI to avoid collisions and reduce confusion.</a:t>
            </a:r>
          </a:p>
          <a:p>
            <a:pPr lvl="1"/>
            <a:r>
              <a:rPr lang="en-US" dirty="0"/>
              <a:t>Implementation has essentially zero overhead when running microbenchmarks like OSU bandwidth.</a:t>
            </a:r>
          </a:p>
        </p:txBody>
      </p:sp>
    </p:spTree>
    <p:extLst>
      <p:ext uri="{BB962C8B-B14F-4D97-AF65-F5344CB8AC3E}">
        <p14:creationId xmlns:p14="http://schemas.microsoft.com/office/powerpoint/2010/main" val="3246198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93F57-BAEB-0A49-9EB0-D34A558DA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Desired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3D773-E7C3-EC41-9812-749424AF9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 for multiple, simultaneous tools</a:t>
            </a:r>
          </a:p>
          <a:p>
            <a:r>
              <a:rPr lang="en-US" dirty="0"/>
              <a:t>Support for multiple copies of the same tool (e.g., one instance for rows and another for columns)</a:t>
            </a:r>
          </a:p>
          <a:p>
            <a:r>
              <a:rPr lang="en-US" dirty="0"/>
              <a:t>A way for users to specify the set and order of tools</a:t>
            </a:r>
          </a:p>
          <a:p>
            <a:r>
              <a:rPr lang="en-US" dirty="0"/>
              <a:t>Intercept all functions provided by an MPI library (including non-standard functions</a:t>
            </a:r>
          </a:p>
          <a:p>
            <a:r>
              <a:rPr lang="en-US" dirty="0"/>
              <a:t>Interoperability with existing “PMPI” tools</a:t>
            </a:r>
          </a:p>
        </p:txBody>
      </p:sp>
    </p:spTree>
    <p:extLst>
      <p:ext uri="{BB962C8B-B14F-4D97-AF65-F5344CB8AC3E}">
        <p14:creationId xmlns:p14="http://schemas.microsoft.com/office/powerpoint/2010/main" val="4278998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93F57-BAEB-0A49-9EB0-D34A558DA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Desired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3D773-E7C3-EC41-9812-749424AF9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/>
              <a:t>Support for multiple, simultaneous tools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Support for multiple copies of the same tool (e.g., one instance for rows and another for columns)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A way for users to specify the set and order of tools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Intercept all functions provided by an MPI library (including non-standard functions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Interoperability with existing “PMPI” tools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5ED516A-C580-5146-B71A-AC38249CE26D}"/>
              </a:ext>
            </a:extLst>
          </p:cNvPr>
          <p:cNvSpPr/>
          <p:nvPr/>
        </p:nvSpPr>
        <p:spPr>
          <a:xfrm>
            <a:off x="3310759" y="2280745"/>
            <a:ext cx="5286703" cy="215462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/>
              <a:t>QMPI!</a:t>
            </a:r>
          </a:p>
        </p:txBody>
      </p:sp>
    </p:spTree>
    <p:extLst>
      <p:ext uri="{BB962C8B-B14F-4D97-AF65-F5344CB8AC3E}">
        <p14:creationId xmlns:p14="http://schemas.microsoft.com/office/powerpoint/2010/main" val="3143966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9366E-342D-0047-9E31-A51C3E585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QMPI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C47ED-8B57-7540-A4C7-41B85D9D32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18871" y="1013336"/>
            <a:ext cx="5181600" cy="4351338"/>
          </a:xfrm>
        </p:spPr>
        <p:txBody>
          <a:bodyPr>
            <a:normAutofit/>
          </a:bodyPr>
          <a:lstStyle/>
          <a:p>
            <a:r>
              <a:rPr lang="en-US" dirty="0"/>
              <a:t>Allows tools to insert themselves between the application and the MPI implementation</a:t>
            </a:r>
          </a:p>
          <a:p>
            <a:r>
              <a:rPr lang="en-US" dirty="0"/>
              <a:t>Allows multiple tools to be used simultaneously</a:t>
            </a:r>
          </a:p>
          <a:p>
            <a:pPr lvl="1"/>
            <a:r>
              <a:rPr lang="en-US" dirty="0"/>
              <a:t>Single tool in PMPI</a:t>
            </a:r>
          </a:p>
          <a:p>
            <a:pPr lvl="1"/>
            <a:r>
              <a:rPr lang="en-US" dirty="0"/>
              <a:t>Useful to layer complementary tools at the same time.</a:t>
            </a:r>
          </a:p>
          <a:p>
            <a:r>
              <a:rPr lang="en-US" dirty="0"/>
              <a:t>Replacement for PMPI</a:t>
            </a:r>
          </a:p>
          <a:p>
            <a:pPr lvl="1"/>
            <a:r>
              <a:rPr lang="en-US" dirty="0"/>
              <a:t>Can co-exist with PMPI</a:t>
            </a:r>
          </a:p>
          <a:p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73DC319-D3EE-0447-A685-58A05C1FD0AC}"/>
              </a:ext>
            </a:extLst>
          </p:cNvPr>
          <p:cNvGrpSpPr/>
          <p:nvPr/>
        </p:nvGrpSpPr>
        <p:grpSpPr>
          <a:xfrm>
            <a:off x="185290" y="1805789"/>
            <a:ext cx="5452475" cy="768489"/>
            <a:chOff x="342038" y="1825625"/>
            <a:chExt cx="5452475" cy="768489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E266590E-659B-C64E-9145-7BF0A1D27B1E}"/>
                </a:ext>
              </a:extLst>
            </p:cNvPr>
            <p:cNvSpPr/>
            <p:nvPr/>
          </p:nvSpPr>
          <p:spPr>
            <a:xfrm>
              <a:off x="342038" y="1825625"/>
              <a:ext cx="1546398" cy="768488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bg1"/>
                  </a:solidFill>
                </a:rPr>
                <a:t>Application</a:t>
              </a:r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13A94D6E-FFC7-6546-BB95-036C7596A208}"/>
                </a:ext>
              </a:extLst>
            </p:cNvPr>
            <p:cNvSpPr/>
            <p:nvPr/>
          </p:nvSpPr>
          <p:spPr>
            <a:xfrm>
              <a:off x="4422913" y="1825626"/>
              <a:ext cx="1371600" cy="768488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>
                  <a:solidFill>
                    <a:schemeClr val="bg1"/>
                  </a:solidFill>
                </a:rPr>
                <a:t>MPI Library</a:t>
              </a:r>
            </a:p>
          </p:txBody>
        </p:sp>
        <p:sp>
          <p:nvSpPr>
            <p:cNvPr id="10" name="Right Arrow 9">
              <a:extLst>
                <a:ext uri="{FF2B5EF4-FFF2-40B4-BE49-F238E27FC236}">
                  <a16:creationId xmlns:a16="http://schemas.microsoft.com/office/drawing/2014/main" id="{619F3E99-AAF7-3C46-8DEF-C89BF72D8081}"/>
                </a:ext>
              </a:extLst>
            </p:cNvPr>
            <p:cNvSpPr/>
            <p:nvPr/>
          </p:nvSpPr>
          <p:spPr>
            <a:xfrm>
              <a:off x="1888436" y="1910257"/>
              <a:ext cx="2534477" cy="599224"/>
            </a:xfrm>
            <a:prstGeom prst="rightArrow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err="1">
                  <a:solidFill>
                    <a:schemeClr val="bg1"/>
                  </a:solidFill>
                </a:rPr>
                <a:t>MPI_Send</a:t>
              </a:r>
              <a:endParaRPr lang="en-US" sz="1800">
                <a:solidFill>
                  <a:schemeClr val="bg1"/>
                </a:solidFill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8B4105EC-E5B1-7940-B245-0062AB6A46A2}"/>
              </a:ext>
            </a:extLst>
          </p:cNvPr>
          <p:cNvSpPr txBox="1"/>
          <p:nvPr/>
        </p:nvSpPr>
        <p:spPr>
          <a:xfrm>
            <a:off x="2181216" y="1267600"/>
            <a:ext cx="2592376" cy="426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Regular MPI Calls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72BAD57-C0D3-9749-8275-694C4B3E1ABF}"/>
              </a:ext>
            </a:extLst>
          </p:cNvPr>
          <p:cNvSpPr txBox="1"/>
          <p:nvPr/>
        </p:nvSpPr>
        <p:spPr>
          <a:xfrm>
            <a:off x="2181216" y="3107248"/>
            <a:ext cx="2916183" cy="426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MPI Calls with PMPI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3B93C82-47D3-6542-8983-C69454238FA7}"/>
              </a:ext>
            </a:extLst>
          </p:cNvPr>
          <p:cNvGrpSpPr/>
          <p:nvPr/>
        </p:nvGrpSpPr>
        <p:grpSpPr>
          <a:xfrm>
            <a:off x="185290" y="3638294"/>
            <a:ext cx="6038988" cy="768490"/>
            <a:chOff x="64313" y="3197067"/>
            <a:chExt cx="5730200" cy="768490"/>
          </a:xfrm>
        </p:grpSpPr>
        <p:sp>
          <p:nvSpPr>
            <p:cNvPr id="23" name="Right Arrow 22">
              <a:extLst>
                <a:ext uri="{FF2B5EF4-FFF2-40B4-BE49-F238E27FC236}">
                  <a16:creationId xmlns:a16="http://schemas.microsoft.com/office/drawing/2014/main" id="{EFDDF532-4030-2743-978D-2E66D65314D2}"/>
                </a:ext>
              </a:extLst>
            </p:cNvPr>
            <p:cNvSpPr/>
            <p:nvPr/>
          </p:nvSpPr>
          <p:spPr>
            <a:xfrm>
              <a:off x="3370380" y="3261364"/>
              <a:ext cx="1042594" cy="599224"/>
            </a:xfrm>
            <a:prstGeom prst="rightArrow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err="1">
                  <a:solidFill>
                    <a:schemeClr val="bg1"/>
                  </a:solidFill>
                </a:rPr>
                <a:t>PMPI_Send</a:t>
              </a:r>
              <a:endParaRPr lang="en-US" sz="1050">
                <a:solidFill>
                  <a:schemeClr val="bg1"/>
                </a:solidFill>
              </a:endParaRP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F3975F07-39BE-C44D-8564-AF8654EB172E}"/>
                </a:ext>
              </a:extLst>
            </p:cNvPr>
            <p:cNvGrpSpPr/>
            <p:nvPr/>
          </p:nvGrpSpPr>
          <p:grpSpPr>
            <a:xfrm>
              <a:off x="64313" y="3197067"/>
              <a:ext cx="5730200" cy="768490"/>
              <a:chOff x="64313" y="1825624"/>
              <a:chExt cx="5730200" cy="768490"/>
            </a:xfrm>
          </p:grpSpPr>
          <p:sp>
            <p:nvSpPr>
              <p:cNvPr id="17" name="Rounded Rectangle 16">
                <a:extLst>
                  <a:ext uri="{FF2B5EF4-FFF2-40B4-BE49-F238E27FC236}">
                    <a16:creationId xmlns:a16="http://schemas.microsoft.com/office/drawing/2014/main" id="{5173BA09-AC10-2149-84A5-536E1A645129}"/>
                  </a:ext>
                </a:extLst>
              </p:cNvPr>
              <p:cNvSpPr/>
              <p:nvPr/>
            </p:nvSpPr>
            <p:spPr>
              <a:xfrm>
                <a:off x="64313" y="1825624"/>
                <a:ext cx="1467327" cy="768488"/>
              </a:xfrm>
              <a:prstGeom prst="round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dirty="0">
                    <a:solidFill>
                      <a:schemeClr val="bg1"/>
                    </a:solidFill>
                  </a:rPr>
                  <a:t>Application</a:t>
                </a:r>
              </a:p>
            </p:txBody>
          </p:sp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254CE228-6CB3-114C-8583-809274238350}"/>
                  </a:ext>
                </a:extLst>
              </p:cNvPr>
              <p:cNvSpPr/>
              <p:nvPr/>
            </p:nvSpPr>
            <p:spPr>
              <a:xfrm>
                <a:off x="4422913" y="1825626"/>
                <a:ext cx="1371600" cy="768488"/>
              </a:xfrm>
              <a:prstGeom prst="roundRect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>
                    <a:solidFill>
                      <a:schemeClr val="bg1"/>
                    </a:solidFill>
                  </a:rPr>
                  <a:t>MPI Library</a:t>
                </a:r>
              </a:p>
            </p:txBody>
          </p:sp>
          <p:sp>
            <p:nvSpPr>
              <p:cNvPr id="19" name="Right Arrow 18">
                <a:extLst>
                  <a:ext uri="{FF2B5EF4-FFF2-40B4-BE49-F238E27FC236}">
                    <a16:creationId xmlns:a16="http://schemas.microsoft.com/office/drawing/2014/main" id="{16A2BDCE-9BBB-CB44-B51C-F52C887AC790}"/>
                  </a:ext>
                </a:extLst>
              </p:cNvPr>
              <p:cNvSpPr/>
              <p:nvPr/>
            </p:nvSpPr>
            <p:spPr>
              <a:xfrm>
                <a:off x="1531641" y="1910256"/>
                <a:ext cx="1042594" cy="599224"/>
              </a:xfrm>
              <a:prstGeom prst="rightArrow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err="1">
                    <a:solidFill>
                      <a:schemeClr val="bg1"/>
                    </a:solidFill>
                  </a:rPr>
                  <a:t>MPI_Send</a:t>
                </a:r>
                <a:endParaRPr lang="en-US" sz="105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F1B63052-B4E1-284D-BB5D-4F776648AEC9}"/>
                </a:ext>
              </a:extLst>
            </p:cNvPr>
            <p:cNvSpPr/>
            <p:nvPr/>
          </p:nvSpPr>
          <p:spPr>
            <a:xfrm>
              <a:off x="2582248" y="3197067"/>
              <a:ext cx="774237" cy="768488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>
                  <a:solidFill>
                    <a:schemeClr val="bg1"/>
                  </a:solidFill>
                </a:rPr>
                <a:t>PMPI Tool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1FF5B413-7826-E547-AC5D-5027AA5F1392}"/>
              </a:ext>
            </a:extLst>
          </p:cNvPr>
          <p:cNvSpPr txBox="1"/>
          <p:nvPr/>
        </p:nvSpPr>
        <p:spPr>
          <a:xfrm>
            <a:off x="2109551" y="5084734"/>
            <a:ext cx="4033476" cy="426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MPI Calls with PMPI &amp; QMPI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22DE2E7-2381-B54D-86A6-6CAE4AD80E61}"/>
              </a:ext>
            </a:extLst>
          </p:cNvPr>
          <p:cNvGrpSpPr/>
          <p:nvPr/>
        </p:nvGrpSpPr>
        <p:grpSpPr>
          <a:xfrm>
            <a:off x="185290" y="5500358"/>
            <a:ext cx="7791807" cy="772813"/>
            <a:chOff x="57012" y="4744813"/>
            <a:chExt cx="7791807" cy="772813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5DD587D5-033E-D04C-AC77-DC4E45DC5279}"/>
                </a:ext>
              </a:extLst>
            </p:cNvPr>
            <p:cNvGrpSpPr/>
            <p:nvPr/>
          </p:nvGrpSpPr>
          <p:grpSpPr>
            <a:xfrm>
              <a:off x="57012" y="4744813"/>
              <a:ext cx="7791807" cy="772813"/>
              <a:chOff x="57012" y="3192742"/>
              <a:chExt cx="7791807" cy="772813"/>
            </a:xfrm>
          </p:grpSpPr>
          <p:sp>
            <p:nvSpPr>
              <p:cNvPr id="26" name="Right Arrow 25">
                <a:extLst>
                  <a:ext uri="{FF2B5EF4-FFF2-40B4-BE49-F238E27FC236}">
                    <a16:creationId xmlns:a16="http://schemas.microsoft.com/office/drawing/2014/main" id="{96290C82-4A05-924D-BC7E-6EC295C3EBF4}"/>
                  </a:ext>
                </a:extLst>
              </p:cNvPr>
              <p:cNvSpPr/>
              <p:nvPr/>
            </p:nvSpPr>
            <p:spPr>
              <a:xfrm>
                <a:off x="3370380" y="3261364"/>
                <a:ext cx="505881" cy="599224"/>
              </a:xfrm>
              <a:prstGeom prst="rightArrow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1D3681D8-9449-8B4D-9988-3462053F9F77}"/>
                  </a:ext>
                </a:extLst>
              </p:cNvPr>
              <p:cNvGrpSpPr/>
              <p:nvPr/>
            </p:nvGrpSpPr>
            <p:grpSpPr>
              <a:xfrm>
                <a:off x="57012" y="3192742"/>
                <a:ext cx="7791807" cy="772813"/>
                <a:chOff x="57012" y="1821299"/>
                <a:chExt cx="7791807" cy="772813"/>
              </a:xfrm>
            </p:grpSpPr>
            <p:sp>
              <p:nvSpPr>
                <p:cNvPr id="29" name="Rounded Rectangle 28">
                  <a:extLst>
                    <a:ext uri="{FF2B5EF4-FFF2-40B4-BE49-F238E27FC236}">
                      <a16:creationId xmlns:a16="http://schemas.microsoft.com/office/drawing/2014/main" id="{E59D375C-6D97-7743-A9ED-7D865AB00CA0}"/>
                    </a:ext>
                  </a:extLst>
                </p:cNvPr>
                <p:cNvSpPr/>
                <p:nvPr/>
              </p:nvSpPr>
              <p:spPr>
                <a:xfrm>
                  <a:off x="57012" y="1825624"/>
                  <a:ext cx="1474628" cy="768488"/>
                </a:xfrm>
                <a:prstGeom prst="round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800" dirty="0">
                      <a:solidFill>
                        <a:schemeClr val="bg1"/>
                      </a:solidFill>
                    </a:rPr>
                    <a:t>Application</a:t>
                  </a:r>
                </a:p>
              </p:txBody>
            </p:sp>
            <p:sp>
              <p:nvSpPr>
                <p:cNvPr id="30" name="Rounded Rectangle 29">
                  <a:extLst>
                    <a:ext uri="{FF2B5EF4-FFF2-40B4-BE49-F238E27FC236}">
                      <a16:creationId xmlns:a16="http://schemas.microsoft.com/office/drawing/2014/main" id="{25C3E3BA-C650-CB41-8588-DDAF977EF2E3}"/>
                    </a:ext>
                  </a:extLst>
                </p:cNvPr>
                <p:cNvSpPr/>
                <p:nvPr/>
              </p:nvSpPr>
              <p:spPr>
                <a:xfrm>
                  <a:off x="6477219" y="1821299"/>
                  <a:ext cx="1371600" cy="768488"/>
                </a:xfrm>
                <a:prstGeom prst="roundRect">
                  <a:avLst/>
                </a:prstGeom>
                <a:solidFill>
                  <a:schemeClr val="accent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800">
                      <a:solidFill>
                        <a:schemeClr val="bg1"/>
                      </a:solidFill>
                    </a:rPr>
                    <a:t>MPI Library</a:t>
                  </a:r>
                </a:p>
              </p:txBody>
            </p:sp>
            <p:sp>
              <p:nvSpPr>
                <p:cNvPr id="31" name="Right Arrow 30">
                  <a:extLst>
                    <a:ext uri="{FF2B5EF4-FFF2-40B4-BE49-F238E27FC236}">
                      <a16:creationId xmlns:a16="http://schemas.microsoft.com/office/drawing/2014/main" id="{442BFBB6-9F1E-D042-8BDA-357AB608F963}"/>
                    </a:ext>
                  </a:extLst>
                </p:cNvPr>
                <p:cNvSpPr/>
                <p:nvPr/>
              </p:nvSpPr>
              <p:spPr>
                <a:xfrm>
                  <a:off x="1531641" y="1910256"/>
                  <a:ext cx="1042594" cy="599224"/>
                </a:xfrm>
                <a:prstGeom prst="rightArrow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50" err="1">
                      <a:solidFill>
                        <a:schemeClr val="bg1"/>
                      </a:solidFill>
                    </a:rPr>
                    <a:t>MPI_Send</a:t>
                  </a:r>
                  <a:endParaRPr lang="en-US" sz="105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28" name="Rounded Rectangle 27">
                <a:extLst>
                  <a:ext uri="{FF2B5EF4-FFF2-40B4-BE49-F238E27FC236}">
                    <a16:creationId xmlns:a16="http://schemas.microsoft.com/office/drawing/2014/main" id="{6A9EC24A-B873-6444-9C92-33719A56DDCD}"/>
                  </a:ext>
                </a:extLst>
              </p:cNvPr>
              <p:cNvSpPr/>
              <p:nvPr/>
            </p:nvSpPr>
            <p:spPr>
              <a:xfrm>
                <a:off x="2582248" y="3197067"/>
                <a:ext cx="798070" cy="768488"/>
              </a:xfrm>
              <a:prstGeom prst="round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>
                    <a:solidFill>
                      <a:schemeClr val="bg1"/>
                    </a:solidFill>
                  </a:rPr>
                  <a:t>PMPI Tool</a:t>
                </a:r>
              </a:p>
            </p:txBody>
          </p:sp>
        </p:grpSp>
        <p:sp>
          <p:nvSpPr>
            <p:cNvPr id="33" name="Right Arrow 32">
              <a:extLst>
                <a:ext uri="{FF2B5EF4-FFF2-40B4-BE49-F238E27FC236}">
                  <a16:creationId xmlns:a16="http://schemas.microsoft.com/office/drawing/2014/main" id="{88791C0E-DF7F-9B48-9EE0-DF0FF1741650}"/>
                </a:ext>
              </a:extLst>
            </p:cNvPr>
            <p:cNvSpPr/>
            <p:nvPr/>
          </p:nvSpPr>
          <p:spPr>
            <a:xfrm>
              <a:off x="4664445" y="4809110"/>
              <a:ext cx="505881" cy="599224"/>
            </a:xfrm>
            <a:prstGeom prst="rightArrow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>
                <a:solidFill>
                  <a:schemeClr val="bg1"/>
                </a:solidFill>
              </a:endParaRPr>
            </a:p>
          </p:txBody>
        </p:sp>
        <p:sp>
          <p:nvSpPr>
            <p:cNvPr id="34" name="Rounded Rectangle 33">
              <a:extLst>
                <a:ext uri="{FF2B5EF4-FFF2-40B4-BE49-F238E27FC236}">
                  <a16:creationId xmlns:a16="http://schemas.microsoft.com/office/drawing/2014/main" id="{838D4AA0-D640-9A4E-90C9-BE015067C1AB}"/>
                </a:ext>
              </a:extLst>
            </p:cNvPr>
            <p:cNvSpPr/>
            <p:nvPr/>
          </p:nvSpPr>
          <p:spPr>
            <a:xfrm>
              <a:off x="3876313" y="4744813"/>
              <a:ext cx="798070" cy="768488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QMPI Tool</a:t>
              </a:r>
            </a:p>
          </p:txBody>
        </p:sp>
        <p:sp>
          <p:nvSpPr>
            <p:cNvPr id="35" name="Right Arrow 34">
              <a:extLst>
                <a:ext uri="{FF2B5EF4-FFF2-40B4-BE49-F238E27FC236}">
                  <a16:creationId xmlns:a16="http://schemas.microsoft.com/office/drawing/2014/main" id="{3873A763-7964-814C-A1B2-4FB63155FA3B}"/>
                </a:ext>
              </a:extLst>
            </p:cNvPr>
            <p:cNvSpPr/>
            <p:nvPr/>
          </p:nvSpPr>
          <p:spPr>
            <a:xfrm>
              <a:off x="5971338" y="4809110"/>
              <a:ext cx="505881" cy="599224"/>
            </a:xfrm>
            <a:prstGeom prst="rightArrow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>
                <a:solidFill>
                  <a:schemeClr val="bg1"/>
                </a:solidFill>
              </a:endParaRPr>
            </a:p>
          </p:txBody>
        </p:sp>
        <p:sp>
          <p:nvSpPr>
            <p:cNvPr id="36" name="Rounded Rectangle 35">
              <a:extLst>
                <a:ext uri="{FF2B5EF4-FFF2-40B4-BE49-F238E27FC236}">
                  <a16:creationId xmlns:a16="http://schemas.microsoft.com/office/drawing/2014/main" id="{2421D5B6-3CF0-784C-A709-59EDD385C158}"/>
                </a:ext>
              </a:extLst>
            </p:cNvPr>
            <p:cNvSpPr/>
            <p:nvPr/>
          </p:nvSpPr>
          <p:spPr>
            <a:xfrm>
              <a:off x="5183206" y="4744813"/>
              <a:ext cx="798070" cy="768488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QMPI Tool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45860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7D1E0E6-4C51-AE4A-BAA4-6AAD84ACF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0"/>
            <a:ext cx="10515600" cy="1325563"/>
          </a:xfrm>
        </p:spPr>
        <p:txBody>
          <a:bodyPr/>
          <a:lstStyle/>
          <a:p>
            <a:pPr algn="r"/>
            <a:r>
              <a:rPr lang="en-US" b="1" dirty="0"/>
              <a:t>Tool Life Cycle</a:t>
            </a:r>
            <a:br>
              <a:rPr lang="en-US" dirty="0"/>
            </a:br>
            <a:r>
              <a:rPr lang="en-US" sz="3600" dirty="0"/>
              <a:t>Tool Specification</a:t>
            </a:r>
            <a:endParaRPr lang="en-US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3C75B697-132B-0B48-9784-81C0857DFF81}"/>
              </a:ext>
            </a:extLst>
          </p:cNvPr>
          <p:cNvSpPr/>
          <p:nvPr/>
        </p:nvSpPr>
        <p:spPr>
          <a:xfrm>
            <a:off x="402020" y="2087953"/>
            <a:ext cx="1986457" cy="873836"/>
          </a:xfrm>
          <a:prstGeom prst="roundRect">
            <a:avLst/>
          </a:prstGeom>
          <a:solidFill>
            <a:srgbClr val="70AD47">
              <a:alpha val="50196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QMPI Tool Registration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16360B53-D5FF-754E-AB49-950F7C19EF16}"/>
              </a:ext>
            </a:extLst>
          </p:cNvPr>
          <p:cNvSpPr/>
          <p:nvPr/>
        </p:nvSpPr>
        <p:spPr>
          <a:xfrm>
            <a:off x="402020" y="3724179"/>
            <a:ext cx="1986458" cy="873836"/>
          </a:xfrm>
          <a:prstGeom prst="roundRect">
            <a:avLst/>
          </a:prstGeom>
          <a:solidFill>
            <a:srgbClr val="7030A0">
              <a:alpha val="50196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Application main() function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17AFD9B4-BAB3-2D4F-9B88-647225FEB1D8}"/>
              </a:ext>
            </a:extLst>
          </p:cNvPr>
          <p:cNvSpPr/>
          <p:nvPr/>
        </p:nvSpPr>
        <p:spPr>
          <a:xfrm>
            <a:off x="402019" y="5447007"/>
            <a:ext cx="1986457" cy="873836"/>
          </a:xfrm>
          <a:prstGeom prst="roundRect">
            <a:avLst/>
          </a:prstGeom>
          <a:solidFill>
            <a:srgbClr val="70AD47">
              <a:alpha val="50196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QMPI Tool Initialization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A687373-E3DB-8242-BFCB-EBAD139A882B}"/>
              </a:ext>
            </a:extLst>
          </p:cNvPr>
          <p:cNvSpPr/>
          <p:nvPr/>
        </p:nvSpPr>
        <p:spPr>
          <a:xfrm>
            <a:off x="3197772" y="5447007"/>
            <a:ext cx="1986457" cy="873836"/>
          </a:xfrm>
          <a:prstGeom prst="roundRect">
            <a:avLst/>
          </a:prstGeom>
          <a:solidFill>
            <a:srgbClr val="4472C4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PMPI Interception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779E81F7-B33D-1E47-AB9D-C88E66540C8A}"/>
              </a:ext>
            </a:extLst>
          </p:cNvPr>
          <p:cNvSpPr/>
          <p:nvPr/>
        </p:nvSpPr>
        <p:spPr>
          <a:xfrm>
            <a:off x="5993523" y="5416953"/>
            <a:ext cx="1986457" cy="873836"/>
          </a:xfrm>
          <a:prstGeom prst="roundRect">
            <a:avLst/>
          </a:prstGeom>
          <a:solidFill>
            <a:srgbClr val="70AD47">
              <a:alpha val="50196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QMPI Interception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B53B5AC1-8DD8-BE49-AD2A-67EF42F25692}"/>
              </a:ext>
            </a:extLst>
          </p:cNvPr>
          <p:cNvSpPr/>
          <p:nvPr/>
        </p:nvSpPr>
        <p:spPr>
          <a:xfrm>
            <a:off x="8789276" y="5447007"/>
            <a:ext cx="1986457" cy="873836"/>
          </a:xfrm>
          <a:prstGeom prst="roundRect">
            <a:avLst/>
          </a:prstGeom>
          <a:solidFill>
            <a:srgbClr val="ED7D31">
              <a:alpha val="50196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MPI Implementation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7FC2024-A6A9-244F-AF47-85E59D50B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5752" y="1429407"/>
            <a:ext cx="9178159" cy="3962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user starts an MPI application</a:t>
            </a:r>
          </a:p>
          <a:p>
            <a:r>
              <a:rPr lang="en-US" dirty="0"/>
              <a:t>Provides an environment variable to list desired QMPI tools</a:t>
            </a:r>
          </a:p>
          <a:p>
            <a:pPr lvl="1"/>
            <a:r>
              <a:rPr lang="en-US" dirty="0"/>
              <a:t>Tools are uniquely identified by a string name</a:t>
            </a:r>
          </a:p>
          <a:p>
            <a:pPr lvl="1"/>
            <a:r>
              <a:rPr lang="en-US" dirty="0"/>
              <a:t>Can have multiple copies of the same tool</a:t>
            </a:r>
          </a:p>
          <a:p>
            <a:pPr lvl="1"/>
            <a:r>
              <a:rPr lang="en-US" dirty="0"/>
              <a:t>Implementations could potentially choose a different mechanism to identify tools</a:t>
            </a:r>
          </a:p>
          <a:p>
            <a:r>
              <a:rPr lang="en-US" dirty="0"/>
              <a:t>The application still needs to be linked with QMPI libraries</a:t>
            </a:r>
          </a:p>
          <a:p>
            <a:pPr lvl="1"/>
            <a:r>
              <a:rPr lang="en-US" dirty="0"/>
              <a:t>The application could also still be linked with a PMPI library</a:t>
            </a:r>
          </a:p>
          <a:p>
            <a:pPr lvl="1"/>
            <a:r>
              <a:rPr lang="en-US" dirty="0"/>
              <a:t>Could also use any other tricks that are already used with PMPI (e.g., LD_PRELOAD)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88B498B1-D94D-4243-A5DB-D272E8E492C1}"/>
              </a:ext>
            </a:extLst>
          </p:cNvPr>
          <p:cNvSpPr/>
          <p:nvPr/>
        </p:nvSpPr>
        <p:spPr>
          <a:xfrm>
            <a:off x="402019" y="365125"/>
            <a:ext cx="3266091" cy="873836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QMPI_TOOL_LIST=“</a:t>
            </a:r>
            <a:r>
              <a:rPr lang="en-US" dirty="0" err="1"/>
              <a:t>foo,bar,foo</a:t>
            </a:r>
            <a:r>
              <a:rPr lang="en-US" dirty="0"/>
              <a:t>” </a:t>
            </a:r>
            <a:r>
              <a:rPr lang="en-US" dirty="0" err="1"/>
              <a:t>mpiexec</a:t>
            </a:r>
            <a:r>
              <a:rPr lang="en-US" dirty="0"/>
              <a:t> –n 2 ./bar</a:t>
            </a:r>
          </a:p>
        </p:txBody>
      </p:sp>
    </p:spTree>
    <p:extLst>
      <p:ext uri="{BB962C8B-B14F-4D97-AF65-F5344CB8AC3E}">
        <p14:creationId xmlns:p14="http://schemas.microsoft.com/office/powerpoint/2010/main" val="2412041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7D1E0E6-4C51-AE4A-BAA4-6AAD84ACF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0"/>
            <a:ext cx="10515600" cy="1325563"/>
          </a:xfrm>
        </p:spPr>
        <p:txBody>
          <a:bodyPr/>
          <a:lstStyle/>
          <a:p>
            <a:pPr algn="r"/>
            <a:r>
              <a:rPr lang="en-US" b="1" dirty="0"/>
              <a:t>Tool Life Cycle</a:t>
            </a:r>
            <a:br>
              <a:rPr lang="en-US" dirty="0"/>
            </a:br>
            <a:r>
              <a:rPr lang="en-US" sz="3600" dirty="0"/>
              <a:t>QMPI Tool Registration</a:t>
            </a:r>
            <a:endParaRPr lang="en-US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3C75B697-132B-0B48-9784-81C0857DFF81}"/>
              </a:ext>
            </a:extLst>
          </p:cNvPr>
          <p:cNvSpPr/>
          <p:nvPr/>
        </p:nvSpPr>
        <p:spPr>
          <a:xfrm>
            <a:off x="402020" y="2087953"/>
            <a:ext cx="1986457" cy="873836"/>
          </a:xfrm>
          <a:prstGeom prst="roundRect">
            <a:avLst/>
          </a:prstGeom>
          <a:solidFill>
            <a:srgbClr val="70AD47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QMPI Tool Registration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16360B53-D5FF-754E-AB49-950F7C19EF16}"/>
              </a:ext>
            </a:extLst>
          </p:cNvPr>
          <p:cNvSpPr/>
          <p:nvPr/>
        </p:nvSpPr>
        <p:spPr>
          <a:xfrm>
            <a:off x="402020" y="3724179"/>
            <a:ext cx="1986458" cy="873836"/>
          </a:xfrm>
          <a:prstGeom prst="roundRect">
            <a:avLst/>
          </a:prstGeom>
          <a:solidFill>
            <a:srgbClr val="7030A0">
              <a:alpha val="50196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Application main() function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A687373-E3DB-8242-BFCB-EBAD139A882B}"/>
              </a:ext>
            </a:extLst>
          </p:cNvPr>
          <p:cNvSpPr/>
          <p:nvPr/>
        </p:nvSpPr>
        <p:spPr>
          <a:xfrm>
            <a:off x="3197772" y="5447007"/>
            <a:ext cx="1986457" cy="873836"/>
          </a:xfrm>
          <a:prstGeom prst="roundRect">
            <a:avLst/>
          </a:prstGeom>
          <a:solidFill>
            <a:srgbClr val="4472C4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PMPI Interception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B53B5AC1-8DD8-BE49-AD2A-67EF42F25692}"/>
              </a:ext>
            </a:extLst>
          </p:cNvPr>
          <p:cNvSpPr/>
          <p:nvPr/>
        </p:nvSpPr>
        <p:spPr>
          <a:xfrm>
            <a:off x="8789276" y="5447007"/>
            <a:ext cx="1986457" cy="873836"/>
          </a:xfrm>
          <a:prstGeom prst="roundRect">
            <a:avLst/>
          </a:prstGeom>
          <a:solidFill>
            <a:srgbClr val="ED7D31">
              <a:alpha val="50196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MPI Implementation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7FC2024-A6A9-244F-AF47-85E59D50B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5752" y="1429407"/>
            <a:ext cx="9178159" cy="3962400"/>
          </a:xfrm>
        </p:spPr>
        <p:txBody>
          <a:bodyPr>
            <a:normAutofit/>
          </a:bodyPr>
          <a:lstStyle/>
          <a:p>
            <a:r>
              <a:rPr lang="en-US" dirty="0"/>
              <a:t>The tool registers itself with a system-specific mechanism</a:t>
            </a:r>
          </a:p>
          <a:p>
            <a:pPr lvl="1"/>
            <a:r>
              <a:rPr lang="en-US" dirty="0"/>
              <a:t>For example, adding the 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__constructor__</a:t>
            </a:r>
            <a:r>
              <a:rPr lang="en-US" dirty="0"/>
              <a:t> attribute works with most compilers and will call the function before 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main()</a:t>
            </a:r>
          </a:p>
          <a:p>
            <a:r>
              <a:rPr lang="en-US" dirty="0">
                <a:ea typeface="Menlo" panose="020B0609030804020204" pitchFamily="49" charset="0"/>
                <a:cs typeface="Menlo" panose="020B0609030804020204" pitchFamily="49" charset="0"/>
              </a:rPr>
              <a:t>The tool calls MPI_REGISTER_TOOL_NAME to tell MPI its own name (to be matched with the user string later)</a:t>
            </a:r>
          </a:p>
          <a:p>
            <a:r>
              <a:rPr lang="en-US" dirty="0">
                <a:ea typeface="Menlo" panose="020B0609030804020204" pitchFamily="49" charset="0"/>
                <a:cs typeface="Menlo" panose="020B0609030804020204" pitchFamily="49" charset="0"/>
              </a:rPr>
              <a:t>Provides a callback function in case the user asks for the tool to be loaded</a:t>
            </a:r>
          </a:p>
          <a:p>
            <a:r>
              <a:rPr lang="en-US" dirty="0">
                <a:ea typeface="Menlo" panose="020B0609030804020204" pitchFamily="49" charset="0"/>
                <a:cs typeface="Menlo" panose="020B0609030804020204" pitchFamily="49" charset="0"/>
              </a:rPr>
              <a:t>Must happen before any other MPI function is called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106E6485-1A60-A949-84BB-552A5B1F620D}"/>
              </a:ext>
            </a:extLst>
          </p:cNvPr>
          <p:cNvSpPr/>
          <p:nvPr/>
        </p:nvSpPr>
        <p:spPr>
          <a:xfrm>
            <a:off x="402019" y="365125"/>
            <a:ext cx="3266091" cy="873836"/>
          </a:xfrm>
          <a:prstGeom prst="roundRect">
            <a:avLst/>
          </a:prstGeom>
          <a:solidFill>
            <a:srgbClr val="7030A0">
              <a:alpha val="50196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QMPI_TOOL_LIST=“</a:t>
            </a:r>
            <a:r>
              <a:rPr lang="en-US" dirty="0" err="1"/>
              <a:t>foo,bar,foo</a:t>
            </a:r>
            <a:r>
              <a:rPr lang="en-US" dirty="0"/>
              <a:t>” </a:t>
            </a:r>
            <a:r>
              <a:rPr lang="en-US" dirty="0" err="1"/>
              <a:t>mpiexec</a:t>
            </a:r>
            <a:r>
              <a:rPr lang="en-US" dirty="0"/>
              <a:t> –n 2 ./bar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3A46BCE0-90FF-2D45-9AC9-A68343058065}"/>
              </a:ext>
            </a:extLst>
          </p:cNvPr>
          <p:cNvSpPr/>
          <p:nvPr/>
        </p:nvSpPr>
        <p:spPr>
          <a:xfrm>
            <a:off x="402019" y="5447007"/>
            <a:ext cx="1986457" cy="873836"/>
          </a:xfrm>
          <a:prstGeom prst="roundRect">
            <a:avLst/>
          </a:prstGeom>
          <a:solidFill>
            <a:srgbClr val="70AD47">
              <a:alpha val="50196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QMPI Tool Initialization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0CC1947C-35D3-7544-AC94-F0602A42AAD1}"/>
              </a:ext>
            </a:extLst>
          </p:cNvPr>
          <p:cNvSpPr/>
          <p:nvPr/>
        </p:nvSpPr>
        <p:spPr>
          <a:xfrm>
            <a:off x="5993523" y="5416953"/>
            <a:ext cx="1986457" cy="873836"/>
          </a:xfrm>
          <a:prstGeom prst="roundRect">
            <a:avLst/>
          </a:prstGeom>
          <a:solidFill>
            <a:srgbClr val="70AD47">
              <a:alpha val="50196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QMPI Interception</a:t>
            </a:r>
          </a:p>
        </p:txBody>
      </p:sp>
    </p:spTree>
    <p:extLst>
      <p:ext uri="{BB962C8B-B14F-4D97-AF65-F5344CB8AC3E}">
        <p14:creationId xmlns:p14="http://schemas.microsoft.com/office/powerpoint/2010/main" val="1629276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7D1E0E6-4C51-AE4A-BAA4-6AAD84ACF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0"/>
            <a:ext cx="10515600" cy="1325563"/>
          </a:xfrm>
        </p:spPr>
        <p:txBody>
          <a:bodyPr/>
          <a:lstStyle/>
          <a:p>
            <a:pPr algn="r"/>
            <a:r>
              <a:rPr lang="en-US" b="1" dirty="0"/>
              <a:t>Tool Life Cycle</a:t>
            </a:r>
            <a:br>
              <a:rPr lang="en-US" dirty="0"/>
            </a:br>
            <a:r>
              <a:rPr lang="en-US" sz="3600" dirty="0"/>
              <a:t>Application Start</a:t>
            </a:r>
            <a:endParaRPr lang="en-US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3C75B697-132B-0B48-9784-81C0857DFF81}"/>
              </a:ext>
            </a:extLst>
          </p:cNvPr>
          <p:cNvSpPr/>
          <p:nvPr/>
        </p:nvSpPr>
        <p:spPr>
          <a:xfrm>
            <a:off x="402020" y="2087953"/>
            <a:ext cx="1986457" cy="873836"/>
          </a:xfrm>
          <a:prstGeom prst="roundRect">
            <a:avLst/>
          </a:prstGeom>
          <a:solidFill>
            <a:srgbClr val="70AD47">
              <a:alpha val="50196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QMPI Tool Registration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16360B53-D5FF-754E-AB49-950F7C19EF16}"/>
              </a:ext>
            </a:extLst>
          </p:cNvPr>
          <p:cNvSpPr/>
          <p:nvPr/>
        </p:nvSpPr>
        <p:spPr>
          <a:xfrm>
            <a:off x="402020" y="3724179"/>
            <a:ext cx="1986458" cy="873836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Application main() function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A687373-E3DB-8242-BFCB-EBAD139A882B}"/>
              </a:ext>
            </a:extLst>
          </p:cNvPr>
          <p:cNvSpPr/>
          <p:nvPr/>
        </p:nvSpPr>
        <p:spPr>
          <a:xfrm>
            <a:off x="3197772" y="5447007"/>
            <a:ext cx="1986457" cy="873836"/>
          </a:xfrm>
          <a:prstGeom prst="roundRect">
            <a:avLst/>
          </a:prstGeom>
          <a:solidFill>
            <a:srgbClr val="4472C4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PMPI Interception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B53B5AC1-8DD8-BE49-AD2A-67EF42F25692}"/>
              </a:ext>
            </a:extLst>
          </p:cNvPr>
          <p:cNvSpPr/>
          <p:nvPr/>
        </p:nvSpPr>
        <p:spPr>
          <a:xfrm>
            <a:off x="8789276" y="5447007"/>
            <a:ext cx="1986457" cy="873836"/>
          </a:xfrm>
          <a:prstGeom prst="roundRect">
            <a:avLst/>
          </a:prstGeom>
          <a:solidFill>
            <a:srgbClr val="ED7D31">
              <a:alpha val="50196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MPI Implementation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7FC2024-A6A9-244F-AF47-85E59D50B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5752" y="1429407"/>
            <a:ext cx="9178159" cy="3962400"/>
          </a:xfrm>
        </p:spPr>
        <p:txBody>
          <a:bodyPr/>
          <a:lstStyle/>
          <a:p>
            <a:r>
              <a:rPr lang="en-US" dirty="0"/>
              <a:t>The application begins as normal</a:t>
            </a:r>
          </a:p>
          <a:p>
            <a:r>
              <a:rPr lang="en-US" dirty="0">
                <a:ea typeface="Menlo" panose="020B0609030804020204" pitchFamily="49" charset="0"/>
                <a:cs typeface="Menlo" panose="020B0609030804020204" pitchFamily="49" charset="0"/>
              </a:rPr>
              <a:t>No code changes are necessary to switch from PMPI to QMPI</a:t>
            </a:r>
          </a:p>
          <a:p>
            <a:r>
              <a:rPr lang="en-US" dirty="0">
                <a:ea typeface="Menlo" panose="020B0609030804020204" pitchFamily="49" charset="0"/>
                <a:cs typeface="Menlo" panose="020B0609030804020204" pitchFamily="49" charset="0"/>
              </a:rPr>
              <a:t>The next interesting thing happens when the application makes its first MPI call...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5A4026D7-7D18-494C-990F-7749A31C8158}"/>
              </a:ext>
            </a:extLst>
          </p:cNvPr>
          <p:cNvSpPr/>
          <p:nvPr/>
        </p:nvSpPr>
        <p:spPr>
          <a:xfrm>
            <a:off x="402019" y="365125"/>
            <a:ext cx="3266091" cy="873836"/>
          </a:xfrm>
          <a:prstGeom prst="roundRect">
            <a:avLst/>
          </a:prstGeom>
          <a:solidFill>
            <a:srgbClr val="7030A0">
              <a:alpha val="50196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QMPI_TOOL_LIST=“</a:t>
            </a:r>
            <a:r>
              <a:rPr lang="en-US" dirty="0" err="1"/>
              <a:t>foo,bar,foo</a:t>
            </a:r>
            <a:r>
              <a:rPr lang="en-US" dirty="0"/>
              <a:t>” </a:t>
            </a:r>
            <a:r>
              <a:rPr lang="en-US" dirty="0" err="1"/>
              <a:t>mpiexec</a:t>
            </a:r>
            <a:r>
              <a:rPr lang="en-US" dirty="0"/>
              <a:t> –n 2 ./bar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09069A3C-8C9B-B44B-85E6-940AA003FAB9}"/>
              </a:ext>
            </a:extLst>
          </p:cNvPr>
          <p:cNvSpPr/>
          <p:nvPr/>
        </p:nvSpPr>
        <p:spPr>
          <a:xfrm>
            <a:off x="402019" y="5447007"/>
            <a:ext cx="1986457" cy="873836"/>
          </a:xfrm>
          <a:prstGeom prst="roundRect">
            <a:avLst/>
          </a:prstGeom>
          <a:solidFill>
            <a:srgbClr val="70AD47">
              <a:alpha val="50196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QMPI Tool Initialization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E566CED6-9BEF-134D-84DC-C06E3F785C7B}"/>
              </a:ext>
            </a:extLst>
          </p:cNvPr>
          <p:cNvSpPr/>
          <p:nvPr/>
        </p:nvSpPr>
        <p:spPr>
          <a:xfrm>
            <a:off x="5993523" y="5416953"/>
            <a:ext cx="1986457" cy="873836"/>
          </a:xfrm>
          <a:prstGeom prst="roundRect">
            <a:avLst/>
          </a:prstGeom>
          <a:solidFill>
            <a:srgbClr val="70AD47">
              <a:alpha val="50196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QMPI Interception</a:t>
            </a:r>
          </a:p>
        </p:txBody>
      </p:sp>
    </p:spTree>
    <p:extLst>
      <p:ext uri="{BB962C8B-B14F-4D97-AF65-F5344CB8AC3E}">
        <p14:creationId xmlns:p14="http://schemas.microsoft.com/office/powerpoint/2010/main" val="2761232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7D1E0E6-4C51-AE4A-BAA4-6AAD84ACF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0"/>
            <a:ext cx="10515600" cy="1325563"/>
          </a:xfrm>
        </p:spPr>
        <p:txBody>
          <a:bodyPr/>
          <a:lstStyle/>
          <a:p>
            <a:pPr algn="r"/>
            <a:r>
              <a:rPr lang="en-US" b="1" dirty="0"/>
              <a:t>Tool Life Cycle</a:t>
            </a:r>
            <a:br>
              <a:rPr lang="en-US" dirty="0"/>
            </a:br>
            <a:r>
              <a:rPr lang="en-US" sz="3600" dirty="0"/>
              <a:t>QMPI Tool Initialization</a:t>
            </a:r>
            <a:endParaRPr lang="en-US" dirty="0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16360B53-D5FF-754E-AB49-950F7C19EF16}"/>
              </a:ext>
            </a:extLst>
          </p:cNvPr>
          <p:cNvSpPr/>
          <p:nvPr/>
        </p:nvSpPr>
        <p:spPr>
          <a:xfrm>
            <a:off x="402020" y="3724179"/>
            <a:ext cx="1986458" cy="873836"/>
          </a:xfrm>
          <a:prstGeom prst="roundRect">
            <a:avLst/>
          </a:prstGeom>
          <a:solidFill>
            <a:srgbClr val="7030A0">
              <a:alpha val="50196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Application main() function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A687373-E3DB-8242-BFCB-EBAD139A882B}"/>
              </a:ext>
            </a:extLst>
          </p:cNvPr>
          <p:cNvSpPr/>
          <p:nvPr/>
        </p:nvSpPr>
        <p:spPr>
          <a:xfrm>
            <a:off x="3197772" y="5447007"/>
            <a:ext cx="1986457" cy="873836"/>
          </a:xfrm>
          <a:prstGeom prst="roundRect">
            <a:avLst/>
          </a:prstGeom>
          <a:solidFill>
            <a:srgbClr val="4472C4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PMPI Interception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B53B5AC1-8DD8-BE49-AD2A-67EF42F25692}"/>
              </a:ext>
            </a:extLst>
          </p:cNvPr>
          <p:cNvSpPr/>
          <p:nvPr/>
        </p:nvSpPr>
        <p:spPr>
          <a:xfrm>
            <a:off x="8789276" y="5447007"/>
            <a:ext cx="1986457" cy="873836"/>
          </a:xfrm>
          <a:prstGeom prst="roundRect">
            <a:avLst/>
          </a:prstGeom>
          <a:solidFill>
            <a:srgbClr val="ED7D31">
              <a:alpha val="50196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MPI Implementation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C846C595-5FF2-AE44-8E62-1F7FB9B3198A}"/>
              </a:ext>
            </a:extLst>
          </p:cNvPr>
          <p:cNvSpPr/>
          <p:nvPr/>
        </p:nvSpPr>
        <p:spPr>
          <a:xfrm>
            <a:off x="402019" y="365125"/>
            <a:ext cx="3266091" cy="873836"/>
          </a:xfrm>
          <a:prstGeom prst="roundRect">
            <a:avLst/>
          </a:prstGeom>
          <a:solidFill>
            <a:srgbClr val="7030A0">
              <a:alpha val="50196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QMPI_TOOL_LIST=“</a:t>
            </a:r>
            <a:r>
              <a:rPr lang="en-US" dirty="0" err="1"/>
              <a:t>foo,bar,foo</a:t>
            </a:r>
            <a:r>
              <a:rPr lang="en-US" dirty="0"/>
              <a:t>” </a:t>
            </a:r>
            <a:r>
              <a:rPr lang="en-US" dirty="0" err="1"/>
              <a:t>mpiexec</a:t>
            </a:r>
            <a:r>
              <a:rPr lang="en-US" dirty="0"/>
              <a:t> –n 2 ./bar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7FC2024-A6A9-244F-AF47-85E59D50B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5752" y="1429407"/>
            <a:ext cx="9178159" cy="3962400"/>
          </a:xfrm>
        </p:spPr>
        <p:txBody>
          <a:bodyPr>
            <a:normAutofit fontScale="92500"/>
          </a:bodyPr>
          <a:lstStyle/>
          <a:p>
            <a:r>
              <a:rPr lang="en-US" dirty="0">
                <a:ea typeface="Menlo" panose="020B0609030804020204" pitchFamily="49" charset="0"/>
                <a:cs typeface="Menlo" panose="020B0609030804020204" pitchFamily="49" charset="0"/>
              </a:rPr>
              <a:t>No later than when the user makes the first MPI call...</a:t>
            </a:r>
          </a:p>
          <a:p>
            <a:r>
              <a:rPr lang="en-US" dirty="0">
                <a:ea typeface="Menlo" panose="020B0609030804020204" pitchFamily="49" charset="0"/>
                <a:cs typeface="Menlo" panose="020B0609030804020204" pitchFamily="49" charset="0"/>
              </a:rPr>
              <a:t>MPI calls the callback functions of all of the tools requested by the user in the order the user requested.</a:t>
            </a:r>
          </a:p>
          <a:p>
            <a:pPr lvl="1"/>
            <a:r>
              <a:rPr lang="en-US" dirty="0">
                <a:ea typeface="Menlo" panose="020B0609030804020204" pitchFamily="49" charset="0"/>
                <a:cs typeface="Menlo" panose="020B0609030804020204" pitchFamily="49" charset="0"/>
              </a:rPr>
              <a:t>Provides each tool a unique ID (int)</a:t>
            </a:r>
          </a:p>
          <a:p>
            <a:r>
              <a:rPr lang="en-US" dirty="0">
                <a:ea typeface="Menlo" panose="020B0609030804020204" pitchFamily="49" charset="0"/>
                <a:cs typeface="Menlo" panose="020B0609030804020204" pitchFamily="49" charset="0"/>
              </a:rPr>
              <a:t>The tool registers callback functions for each MPI(X) function it wants to intercept.</a:t>
            </a:r>
          </a:p>
          <a:p>
            <a:r>
              <a:rPr lang="en-US" dirty="0">
                <a:ea typeface="Menlo" panose="020B0609030804020204" pitchFamily="49" charset="0"/>
                <a:cs typeface="Menlo" panose="020B0609030804020204" pitchFamily="49" charset="0"/>
              </a:rPr>
              <a:t>The tool registers a storage location.</a:t>
            </a:r>
          </a:p>
          <a:p>
            <a:pPr lvl="1"/>
            <a:r>
              <a:rPr lang="en-US" dirty="0">
                <a:ea typeface="Menlo" panose="020B0609030804020204" pitchFamily="49" charset="0"/>
                <a:cs typeface="Menlo" panose="020B0609030804020204" pitchFamily="49" charset="0"/>
              </a:rPr>
              <a:t>Can stash instance-specific information in here.</a:t>
            </a:r>
          </a:p>
          <a:p>
            <a:r>
              <a:rPr lang="en-US" dirty="0">
                <a:ea typeface="Menlo" panose="020B0609030804020204" pitchFamily="49" charset="0"/>
                <a:cs typeface="Menlo" panose="020B0609030804020204" pitchFamily="49" charset="0"/>
              </a:rPr>
              <a:t>MPI keeps track of the ordering via the ID provided to the tool.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F670D0FF-F1F9-7741-9004-5A6B60848980}"/>
              </a:ext>
            </a:extLst>
          </p:cNvPr>
          <p:cNvSpPr/>
          <p:nvPr/>
        </p:nvSpPr>
        <p:spPr>
          <a:xfrm>
            <a:off x="402020" y="2087953"/>
            <a:ext cx="1986457" cy="873836"/>
          </a:xfrm>
          <a:prstGeom prst="roundRect">
            <a:avLst/>
          </a:prstGeom>
          <a:solidFill>
            <a:srgbClr val="70AD47">
              <a:alpha val="50196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QMPI Tool Registration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F26D8A0E-20EB-9C4F-911D-FB451965C194}"/>
              </a:ext>
            </a:extLst>
          </p:cNvPr>
          <p:cNvSpPr/>
          <p:nvPr/>
        </p:nvSpPr>
        <p:spPr>
          <a:xfrm>
            <a:off x="402019" y="5447007"/>
            <a:ext cx="1986457" cy="873836"/>
          </a:xfrm>
          <a:prstGeom prst="roundRect">
            <a:avLst/>
          </a:prstGeom>
          <a:solidFill>
            <a:srgbClr val="70AD47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QMPI Tool Initialization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4126BBA4-2B90-B54F-B079-308CD00F0526}"/>
              </a:ext>
            </a:extLst>
          </p:cNvPr>
          <p:cNvSpPr/>
          <p:nvPr/>
        </p:nvSpPr>
        <p:spPr>
          <a:xfrm>
            <a:off x="5993523" y="5416953"/>
            <a:ext cx="1986457" cy="873836"/>
          </a:xfrm>
          <a:prstGeom prst="roundRect">
            <a:avLst/>
          </a:prstGeom>
          <a:solidFill>
            <a:srgbClr val="70AD47">
              <a:alpha val="50196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QMPI Interception</a:t>
            </a:r>
          </a:p>
        </p:txBody>
      </p:sp>
    </p:spTree>
    <p:extLst>
      <p:ext uri="{BB962C8B-B14F-4D97-AF65-F5344CB8AC3E}">
        <p14:creationId xmlns:p14="http://schemas.microsoft.com/office/powerpoint/2010/main" val="1998914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2057</Words>
  <Application>Microsoft Macintosh PowerPoint</Application>
  <PresentationFormat>Widescreen</PresentationFormat>
  <Paragraphs>221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Courier</vt:lpstr>
      <vt:lpstr>Helvetica Neue Medium</vt:lpstr>
      <vt:lpstr>Menlo</vt:lpstr>
      <vt:lpstr>Wingdings</vt:lpstr>
      <vt:lpstr>Office Theme</vt:lpstr>
      <vt:lpstr>Function Pointer Interception (QMPI)</vt:lpstr>
      <vt:lpstr>Current State of the Art</vt:lpstr>
      <vt:lpstr>Desired Features</vt:lpstr>
      <vt:lpstr>Desired Features</vt:lpstr>
      <vt:lpstr>QMPI</vt:lpstr>
      <vt:lpstr>Tool Life Cycle Tool Specification</vt:lpstr>
      <vt:lpstr>Tool Life Cycle QMPI Tool Registration</vt:lpstr>
      <vt:lpstr>Tool Life Cycle Application Start</vt:lpstr>
      <vt:lpstr>Tool Life Cycle QMPI Tool Initialization</vt:lpstr>
      <vt:lpstr>Tool Life Cycle PMPI Tool Interception</vt:lpstr>
      <vt:lpstr>Tool Life Cycle QMPI Tool Interception</vt:lpstr>
      <vt:lpstr>Tool Life Cycle MPI Implementation</vt:lpstr>
      <vt:lpstr>Registration API</vt:lpstr>
      <vt:lpstr>Interception API</vt:lpstr>
      <vt:lpstr>Example Usage Tool Registration and Initialization</vt:lpstr>
      <vt:lpstr>Example Usage Tool Registration and Initialization</vt:lpstr>
      <vt:lpstr>Example Usage Application Tool Selection</vt:lpstr>
      <vt:lpstr>Example Usage Tool Interception (Send)</vt:lpstr>
      <vt:lpstr>Example Usage Tool Interception (Send)</vt:lpstr>
      <vt:lpstr>Current Status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 Pointer Interception (QMPI)</dc:title>
  <dc:creator>Bland, Wesley</dc:creator>
  <cp:lastModifiedBy>Bland, Wesley</cp:lastModifiedBy>
  <cp:revision>1</cp:revision>
  <dcterms:created xsi:type="dcterms:W3CDTF">2021-08-31T13:19:21Z</dcterms:created>
  <dcterms:modified xsi:type="dcterms:W3CDTF">2021-08-31T14:38:08Z</dcterms:modified>
</cp:coreProperties>
</file>