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  <p:sldMasterId id="2147483709" r:id="rId2"/>
  </p:sldMasterIdLst>
  <p:notesMasterIdLst>
    <p:notesMasterId r:id="rId15"/>
  </p:notesMasterIdLst>
  <p:handoutMasterIdLst>
    <p:handoutMasterId r:id="rId16"/>
  </p:handoutMasterIdLst>
  <p:sldIdLst>
    <p:sldId id="493" r:id="rId3"/>
    <p:sldId id="521" r:id="rId4"/>
    <p:sldId id="542" r:id="rId5"/>
    <p:sldId id="541" r:id="rId6"/>
    <p:sldId id="543" r:id="rId7"/>
    <p:sldId id="545" r:id="rId8"/>
    <p:sldId id="544" r:id="rId9"/>
    <p:sldId id="546" r:id="rId10"/>
    <p:sldId id="547" r:id="rId11"/>
    <p:sldId id="548" r:id="rId12"/>
    <p:sldId id="549" r:id="rId13"/>
    <p:sldId id="537" r:id="rId14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7" autoAdjust="0"/>
    <p:restoredTop sz="91970" autoAdjust="0"/>
  </p:normalViewPr>
  <p:slideViewPr>
    <p:cSldViewPr snapToGrid="0">
      <p:cViewPr varScale="1">
        <p:scale>
          <a:sx n="118" d="100"/>
          <a:sy n="118" d="100"/>
        </p:scale>
        <p:origin x="-416" y="-112"/>
      </p:cViewPr>
      <p:guideLst>
        <p:guide orient="horz" pos="993"/>
        <p:guide orient="horz" pos="39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9/19/13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9/19/13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4879" y="5974520"/>
            <a:ext cx="3351463" cy="6017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7808114" y="6591164"/>
            <a:ext cx="772006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LLNL-PRES-</a:t>
            </a:r>
            <a:r>
              <a:rPr lang="en-US" sz="600" dirty="0" err="1" smtClean="0">
                <a:latin typeface="Arial"/>
                <a:cs typeface="Arial"/>
              </a:rPr>
              <a:t>xxxxxx</a:t>
            </a:r>
            <a:endParaRPr lang="en-US" sz="600" dirty="0" smtClean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1" r:id="rId3"/>
    <p:sldLayoutId id="2147483703" r:id="rId4"/>
    <p:sldLayoutId id="2147483705" r:id="rId5"/>
    <p:sldLayoutId id="2147483706" r:id="rId6"/>
    <p:sldLayoutId id="2147483702" r:id="rId7"/>
    <p:sldLayoutId id="2147483698" r:id="rId8"/>
    <p:sldLayoutId id="2147483707" r:id="rId9"/>
    <p:sldLayoutId id="2147483699" r:id="rId10"/>
    <p:sldLayoutId id="2147483708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15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342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7808114" y="6591164"/>
            <a:ext cx="772006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LLNL-PRES-</a:t>
            </a:r>
            <a:r>
              <a:rPr lang="en-US" sz="600" dirty="0" err="1" smtClean="0">
                <a:latin typeface="Arial"/>
                <a:cs typeface="Arial"/>
              </a:rPr>
              <a:t>xxxxxx</a:t>
            </a:r>
            <a:endParaRPr lang="en-US" sz="600" dirty="0" smtClean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15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342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PIG: a Profile Interface Generator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4763"/>
            <a:r>
              <a:rPr lang="en-US" dirty="0" smtClean="0">
                <a:cs typeface="Lucida Handwriting"/>
              </a:rPr>
              <a:t>LC </a:t>
            </a:r>
            <a:r>
              <a:rPr lang="en-US" dirty="0" err="1" smtClean="0">
                <a:cs typeface="Lucida Handwriting"/>
              </a:rPr>
              <a:t>Hackathon</a:t>
            </a:r>
            <a:endParaRPr lang="en-US" dirty="0" smtClean="0">
              <a:cs typeface="Lucida Handwriting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47563" y="2269518"/>
            <a:ext cx="4184539" cy="790602"/>
          </a:xfrm>
          <a:prstGeom prst="rect">
            <a:avLst/>
          </a:prstGeom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kumimoji="0" lang="en-US" sz="20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Yanhua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Sun, UIUC</a:t>
            </a:r>
          </a:p>
          <a:p>
            <a:pPr lvl="0" algn="r" defTabSz="914400">
              <a:spcBef>
                <a:spcPct val="0"/>
              </a:spcBef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Todd Gamblin, CASC</a:t>
            </a:r>
            <a:endParaRPr lang="en-US" sz="2000" dirty="0">
              <a:latin typeface="Arial"/>
              <a:ea typeface="+mj-ea"/>
              <a:cs typeface="Arial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795261" y="2075538"/>
            <a:ext cx="3776739" cy="3975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 smtClean="0">
                <a:latin typeface="Arial"/>
                <a:cs typeface="Lucida Handwriting"/>
              </a:rPr>
              <a:t>July 12, 2013</a:t>
            </a:r>
          </a:p>
        </p:txBody>
      </p:sp>
      <p:pic>
        <p:nvPicPr>
          <p:cNvPr id="2" name="Picture 1" descr="pig-logo-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47" y="441107"/>
            <a:ext cx="1882125" cy="188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Output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148" y="1452999"/>
            <a:ext cx="6632223" cy="486287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>
                <a:latin typeface="Monaco"/>
                <a:cs typeface="Monaco"/>
              </a:rPr>
              <a:t>#define PIG_PCONTROL_ID 3974</a:t>
            </a:r>
          </a:p>
          <a:p>
            <a:endParaRPr lang="en-US" sz="1000" dirty="0">
              <a:latin typeface="Monaco"/>
              <a:cs typeface="Monaco"/>
            </a:endParaRPr>
          </a:p>
          <a:p>
            <a:r>
              <a:rPr lang="en-US" sz="1000" dirty="0">
                <a:latin typeface="Monaco"/>
                <a:cs typeface="Monaco"/>
              </a:rPr>
              <a:t>#define </a:t>
            </a:r>
            <a:r>
              <a:rPr lang="en-US" sz="1000" dirty="0" err="1">
                <a:latin typeface="Monaco"/>
                <a:cs typeface="Monaco"/>
              </a:rPr>
              <a:t>PIG_start_step_ID</a:t>
            </a:r>
            <a:r>
              <a:rPr lang="en-US" sz="1000" dirty="0">
                <a:latin typeface="Monaco"/>
                <a:cs typeface="Monaco"/>
              </a:rPr>
              <a:t>          0</a:t>
            </a:r>
          </a:p>
          <a:p>
            <a:r>
              <a:rPr lang="en-US" sz="1000" dirty="0">
                <a:latin typeface="Monaco"/>
                <a:cs typeface="Monaco"/>
              </a:rPr>
              <a:t>#define </a:t>
            </a:r>
            <a:r>
              <a:rPr lang="en-US" sz="1000" dirty="0" err="1">
                <a:latin typeface="Monaco"/>
                <a:cs typeface="Monaco"/>
              </a:rPr>
              <a:t>PIG_end_step_ID</a:t>
            </a:r>
            <a:r>
              <a:rPr lang="en-US" sz="1000" dirty="0">
                <a:latin typeface="Monaco"/>
                <a:cs typeface="Monaco"/>
              </a:rPr>
              <a:t>            1</a:t>
            </a:r>
          </a:p>
          <a:p>
            <a:r>
              <a:rPr lang="en-US" sz="1000" dirty="0">
                <a:latin typeface="Monaco"/>
                <a:cs typeface="Monaco"/>
              </a:rPr>
              <a:t>#define </a:t>
            </a:r>
            <a:r>
              <a:rPr lang="en-US" sz="1000" dirty="0" err="1">
                <a:latin typeface="Monaco"/>
                <a:cs typeface="Monaco"/>
              </a:rPr>
              <a:t>PIG_start_phase_ID</a:t>
            </a:r>
            <a:r>
              <a:rPr lang="en-US" sz="1000" dirty="0">
                <a:latin typeface="Monaco"/>
                <a:cs typeface="Monaco"/>
              </a:rPr>
              <a:t>         2</a:t>
            </a:r>
          </a:p>
          <a:p>
            <a:r>
              <a:rPr lang="en-US" sz="1000" dirty="0">
                <a:latin typeface="Monaco"/>
                <a:cs typeface="Monaco"/>
              </a:rPr>
              <a:t>#define </a:t>
            </a:r>
            <a:r>
              <a:rPr lang="en-US" sz="1000" dirty="0" err="1">
                <a:latin typeface="Monaco"/>
                <a:cs typeface="Monaco"/>
              </a:rPr>
              <a:t>PIG_end_phase_ID</a:t>
            </a:r>
            <a:r>
              <a:rPr lang="en-US" sz="1000" dirty="0">
                <a:latin typeface="Monaco"/>
                <a:cs typeface="Monaco"/>
              </a:rPr>
              <a:t>           3</a:t>
            </a:r>
          </a:p>
          <a:p>
            <a:r>
              <a:rPr lang="en-US" sz="1000" dirty="0" err="1">
                <a:latin typeface="Monaco"/>
                <a:cs typeface="Monaco"/>
              </a:rPr>
              <a:t>typedef</a:t>
            </a:r>
            <a:r>
              <a:rPr lang="en-US" sz="1000" dirty="0">
                <a:latin typeface="Monaco"/>
                <a:cs typeface="Monaco"/>
              </a:rPr>
              <a:t> </a:t>
            </a:r>
            <a:r>
              <a:rPr lang="en-US" sz="1000" dirty="0" err="1">
                <a:latin typeface="Monaco"/>
                <a:cs typeface="Monaco"/>
              </a:rPr>
              <a:t>struct</a:t>
            </a:r>
            <a:r>
              <a:rPr lang="en-US" sz="1000" dirty="0">
                <a:latin typeface="Monaco"/>
                <a:cs typeface="Monaco"/>
              </a:rPr>
              <a:t> </a:t>
            </a:r>
          </a:p>
          <a:p>
            <a:r>
              <a:rPr lang="en-US" sz="1000" dirty="0">
                <a:latin typeface="Monaco"/>
                <a:cs typeface="Monaco"/>
              </a:rPr>
              <a:t>{</a:t>
            </a:r>
          </a:p>
          <a:p>
            <a:r>
              <a:rPr lang="en-US" sz="1000" dirty="0">
                <a:latin typeface="Monaco"/>
                <a:cs typeface="Monaco"/>
              </a:rPr>
              <a:t>  </a:t>
            </a:r>
            <a:r>
              <a:rPr lang="en-US" sz="1000" dirty="0" err="1">
                <a:latin typeface="Monaco"/>
                <a:cs typeface="Monaco"/>
              </a:rPr>
              <a:t>const</a:t>
            </a:r>
            <a:r>
              <a:rPr lang="en-US" sz="1000" dirty="0">
                <a:latin typeface="Monaco"/>
                <a:cs typeface="Monaco"/>
              </a:rPr>
              <a:t> char *name;</a:t>
            </a:r>
          </a:p>
          <a:p>
            <a:r>
              <a:rPr lang="en-US" sz="1000" dirty="0">
                <a:latin typeface="Monaco"/>
                <a:cs typeface="Monaco"/>
              </a:rPr>
              <a:t>} </a:t>
            </a:r>
            <a:r>
              <a:rPr lang="en-US" sz="1000" dirty="0" err="1">
                <a:latin typeface="Monaco"/>
                <a:cs typeface="Monaco"/>
              </a:rPr>
              <a:t>start_phase_args_t</a:t>
            </a:r>
            <a:r>
              <a:rPr lang="en-US" sz="1000" dirty="0">
                <a:latin typeface="Monaco"/>
                <a:cs typeface="Monaco"/>
              </a:rPr>
              <a:t>;</a:t>
            </a:r>
          </a:p>
          <a:p>
            <a:endParaRPr lang="en-US" sz="1000" dirty="0">
              <a:latin typeface="Monaco"/>
              <a:cs typeface="Monaco"/>
            </a:endParaRPr>
          </a:p>
          <a:p>
            <a:r>
              <a:rPr lang="en-US" sz="1000" dirty="0">
                <a:latin typeface="Monaco"/>
                <a:cs typeface="Monaco"/>
              </a:rPr>
              <a:t>#define </a:t>
            </a:r>
            <a:r>
              <a:rPr lang="en-US" sz="1000" dirty="0" err="1">
                <a:latin typeface="Monaco"/>
                <a:cs typeface="Monaco"/>
              </a:rPr>
              <a:t>start_step</a:t>
            </a:r>
            <a:r>
              <a:rPr lang="en-US" sz="1000" dirty="0">
                <a:latin typeface="Monaco"/>
                <a:cs typeface="Monaco"/>
              </a:rPr>
              <a:t>() \</a:t>
            </a:r>
          </a:p>
          <a:p>
            <a:r>
              <a:rPr lang="en-US" sz="1000" dirty="0">
                <a:latin typeface="Monaco"/>
                <a:cs typeface="Monaco"/>
              </a:rPr>
              <a:t>    do { \</a:t>
            </a:r>
          </a:p>
          <a:p>
            <a:r>
              <a:rPr lang="en-US" sz="1000" dirty="0">
                <a:latin typeface="Monaco"/>
                <a:cs typeface="Monaco"/>
              </a:rPr>
              <a:t>        </a:t>
            </a:r>
            <a:r>
              <a:rPr lang="en-US" sz="1000" dirty="0" err="1">
                <a:latin typeface="Monaco"/>
                <a:cs typeface="Monaco"/>
              </a:rPr>
              <a:t>MPI_Pcontrol</a:t>
            </a:r>
            <a:r>
              <a:rPr lang="en-US" sz="1000" dirty="0">
                <a:latin typeface="Monaco"/>
                <a:cs typeface="Monaco"/>
              </a:rPr>
              <a:t>(PIG_PCONTROL_ID, </a:t>
            </a:r>
            <a:r>
              <a:rPr lang="en-US" sz="1000" dirty="0" err="1">
                <a:latin typeface="Monaco"/>
                <a:cs typeface="Monaco"/>
              </a:rPr>
              <a:t>PIG_start_step_ID</a:t>
            </a:r>
            <a:r>
              <a:rPr lang="en-US" sz="1000" dirty="0">
                <a:latin typeface="Monaco"/>
                <a:cs typeface="Monaco"/>
              </a:rPr>
              <a:t>, NULL); \</a:t>
            </a:r>
          </a:p>
          <a:p>
            <a:r>
              <a:rPr lang="en-US" sz="1000" dirty="0">
                <a:latin typeface="Monaco"/>
                <a:cs typeface="Monaco"/>
              </a:rPr>
              <a:t>    } while (0)</a:t>
            </a:r>
          </a:p>
          <a:p>
            <a:endParaRPr lang="en-US" sz="1000" dirty="0">
              <a:latin typeface="Monaco"/>
              <a:cs typeface="Monaco"/>
            </a:endParaRPr>
          </a:p>
          <a:p>
            <a:r>
              <a:rPr lang="en-US" sz="1000" dirty="0">
                <a:latin typeface="Monaco"/>
                <a:cs typeface="Monaco"/>
              </a:rPr>
              <a:t>#define </a:t>
            </a:r>
            <a:r>
              <a:rPr lang="en-US" sz="1000" dirty="0" err="1">
                <a:latin typeface="Monaco"/>
                <a:cs typeface="Monaco"/>
              </a:rPr>
              <a:t>end_step</a:t>
            </a:r>
            <a:r>
              <a:rPr lang="en-US" sz="1000" dirty="0">
                <a:latin typeface="Monaco"/>
                <a:cs typeface="Monaco"/>
              </a:rPr>
              <a:t>() \</a:t>
            </a:r>
          </a:p>
          <a:p>
            <a:r>
              <a:rPr lang="en-US" sz="1000" dirty="0">
                <a:latin typeface="Monaco"/>
                <a:cs typeface="Monaco"/>
              </a:rPr>
              <a:t>    do { \</a:t>
            </a:r>
          </a:p>
          <a:p>
            <a:r>
              <a:rPr lang="en-US" sz="1000" dirty="0">
                <a:latin typeface="Monaco"/>
                <a:cs typeface="Monaco"/>
              </a:rPr>
              <a:t>        </a:t>
            </a:r>
            <a:r>
              <a:rPr lang="en-US" sz="1000" dirty="0" err="1">
                <a:latin typeface="Monaco"/>
                <a:cs typeface="Monaco"/>
              </a:rPr>
              <a:t>MPI_Pcontrol</a:t>
            </a:r>
            <a:r>
              <a:rPr lang="en-US" sz="1000" dirty="0">
                <a:latin typeface="Monaco"/>
                <a:cs typeface="Monaco"/>
              </a:rPr>
              <a:t>(PIG_PCONTROL_ID, </a:t>
            </a:r>
            <a:r>
              <a:rPr lang="en-US" sz="1000" dirty="0" err="1">
                <a:latin typeface="Monaco"/>
                <a:cs typeface="Monaco"/>
              </a:rPr>
              <a:t>PIG_end_step_ID</a:t>
            </a:r>
            <a:r>
              <a:rPr lang="en-US" sz="1000" dirty="0">
                <a:latin typeface="Monaco"/>
                <a:cs typeface="Monaco"/>
              </a:rPr>
              <a:t>, NULL); \</a:t>
            </a:r>
          </a:p>
          <a:p>
            <a:r>
              <a:rPr lang="en-US" sz="1000" dirty="0">
                <a:latin typeface="Monaco"/>
                <a:cs typeface="Monaco"/>
              </a:rPr>
              <a:t>    } while (0)</a:t>
            </a:r>
          </a:p>
          <a:p>
            <a:endParaRPr lang="en-US" sz="1000" dirty="0">
              <a:latin typeface="Monaco"/>
              <a:cs typeface="Monaco"/>
            </a:endParaRPr>
          </a:p>
          <a:p>
            <a:r>
              <a:rPr lang="en-US" sz="1000" dirty="0">
                <a:latin typeface="Monaco"/>
                <a:cs typeface="Monaco"/>
              </a:rPr>
              <a:t>#define </a:t>
            </a:r>
            <a:r>
              <a:rPr lang="en-US" sz="1000" dirty="0" err="1">
                <a:latin typeface="Monaco"/>
                <a:cs typeface="Monaco"/>
              </a:rPr>
              <a:t>start_phase</a:t>
            </a:r>
            <a:r>
              <a:rPr lang="en-US" sz="1000" dirty="0">
                <a:latin typeface="Monaco"/>
                <a:cs typeface="Monaco"/>
              </a:rPr>
              <a:t>(name) \</a:t>
            </a:r>
          </a:p>
          <a:p>
            <a:r>
              <a:rPr lang="en-US" sz="1000" dirty="0">
                <a:latin typeface="Monaco"/>
                <a:cs typeface="Monaco"/>
              </a:rPr>
              <a:t>    do { \</a:t>
            </a:r>
          </a:p>
          <a:p>
            <a:r>
              <a:rPr lang="en-US" sz="1000" dirty="0">
                <a:latin typeface="Monaco"/>
                <a:cs typeface="Monaco"/>
              </a:rPr>
              <a:t>        </a:t>
            </a:r>
            <a:r>
              <a:rPr lang="en-US" sz="1000" dirty="0" err="1">
                <a:latin typeface="Monaco"/>
                <a:cs typeface="Monaco"/>
              </a:rPr>
              <a:t>start_phase_args_t</a:t>
            </a:r>
            <a:r>
              <a:rPr lang="en-US" sz="1000" dirty="0">
                <a:latin typeface="Monaco"/>
                <a:cs typeface="Monaco"/>
              </a:rPr>
              <a:t> </a:t>
            </a:r>
            <a:r>
              <a:rPr lang="en-US" sz="1000" dirty="0" err="1">
                <a:latin typeface="Monaco"/>
                <a:cs typeface="Monaco"/>
              </a:rPr>
              <a:t>start_phase_args</a:t>
            </a:r>
            <a:r>
              <a:rPr lang="en-US" sz="1000" dirty="0">
                <a:latin typeface="Monaco"/>
                <a:cs typeface="Monaco"/>
              </a:rPr>
              <a:t> = {name}; \</a:t>
            </a:r>
          </a:p>
          <a:p>
            <a:r>
              <a:rPr lang="en-US" sz="1000" dirty="0">
                <a:latin typeface="Monaco"/>
                <a:cs typeface="Monaco"/>
              </a:rPr>
              <a:t>        </a:t>
            </a:r>
            <a:r>
              <a:rPr lang="en-US" sz="1000" dirty="0" err="1">
                <a:latin typeface="Monaco"/>
                <a:cs typeface="Monaco"/>
              </a:rPr>
              <a:t>MPI_Pcontrol</a:t>
            </a:r>
            <a:r>
              <a:rPr lang="en-US" sz="1000" dirty="0">
                <a:latin typeface="Monaco"/>
                <a:cs typeface="Monaco"/>
              </a:rPr>
              <a:t>(PIG_PCONTROL_ID, </a:t>
            </a:r>
            <a:r>
              <a:rPr lang="en-US" sz="1000" dirty="0" err="1">
                <a:latin typeface="Monaco"/>
                <a:cs typeface="Monaco"/>
              </a:rPr>
              <a:t>PIG_start_phase_ID</a:t>
            </a:r>
            <a:r>
              <a:rPr lang="en-US" sz="1000" dirty="0">
                <a:latin typeface="Monaco"/>
                <a:cs typeface="Monaco"/>
              </a:rPr>
              <a:t>, &amp;</a:t>
            </a:r>
            <a:r>
              <a:rPr lang="en-US" sz="1000" dirty="0" err="1">
                <a:latin typeface="Monaco"/>
                <a:cs typeface="Monaco"/>
              </a:rPr>
              <a:t>start_phase_args</a:t>
            </a:r>
            <a:r>
              <a:rPr lang="en-US" sz="1000" dirty="0">
                <a:latin typeface="Monaco"/>
                <a:cs typeface="Monaco"/>
              </a:rPr>
              <a:t>); \</a:t>
            </a:r>
          </a:p>
          <a:p>
            <a:r>
              <a:rPr lang="en-US" sz="1000" dirty="0">
                <a:latin typeface="Monaco"/>
                <a:cs typeface="Monaco"/>
              </a:rPr>
              <a:t>    } while (0)</a:t>
            </a:r>
          </a:p>
          <a:p>
            <a:endParaRPr lang="en-US" sz="1000" dirty="0">
              <a:latin typeface="Monaco"/>
              <a:cs typeface="Monaco"/>
            </a:endParaRPr>
          </a:p>
          <a:p>
            <a:r>
              <a:rPr lang="en-US" sz="1000" dirty="0">
                <a:latin typeface="Monaco"/>
                <a:cs typeface="Monaco"/>
              </a:rPr>
              <a:t>#define </a:t>
            </a:r>
            <a:r>
              <a:rPr lang="en-US" sz="1000" dirty="0" err="1">
                <a:latin typeface="Monaco"/>
                <a:cs typeface="Monaco"/>
              </a:rPr>
              <a:t>end_phase</a:t>
            </a:r>
            <a:r>
              <a:rPr lang="en-US" sz="1000" dirty="0">
                <a:latin typeface="Monaco"/>
                <a:cs typeface="Monaco"/>
              </a:rPr>
              <a:t>() \</a:t>
            </a:r>
          </a:p>
          <a:p>
            <a:r>
              <a:rPr lang="en-US" sz="1000" dirty="0">
                <a:latin typeface="Monaco"/>
                <a:cs typeface="Monaco"/>
              </a:rPr>
              <a:t>    do { \</a:t>
            </a:r>
          </a:p>
          <a:p>
            <a:r>
              <a:rPr lang="en-US" sz="1000" dirty="0">
                <a:latin typeface="Monaco"/>
                <a:cs typeface="Monaco"/>
              </a:rPr>
              <a:t>        </a:t>
            </a:r>
            <a:r>
              <a:rPr lang="en-US" sz="1000" dirty="0" err="1">
                <a:latin typeface="Monaco"/>
                <a:cs typeface="Monaco"/>
              </a:rPr>
              <a:t>MPI_Pcontrol</a:t>
            </a:r>
            <a:r>
              <a:rPr lang="en-US" sz="1000" dirty="0">
                <a:latin typeface="Monaco"/>
                <a:cs typeface="Monaco"/>
              </a:rPr>
              <a:t>(PIG_PCONTROL_ID, </a:t>
            </a:r>
            <a:r>
              <a:rPr lang="en-US" sz="1000" dirty="0" err="1">
                <a:latin typeface="Monaco"/>
                <a:cs typeface="Monaco"/>
              </a:rPr>
              <a:t>PIG_end_phase_ID</a:t>
            </a:r>
            <a:r>
              <a:rPr lang="en-US" sz="1000" dirty="0">
                <a:latin typeface="Monaco"/>
                <a:cs typeface="Monaco"/>
              </a:rPr>
              <a:t>, NULL); \</a:t>
            </a:r>
          </a:p>
          <a:p>
            <a:r>
              <a:rPr lang="en-US" sz="1000" dirty="0">
                <a:latin typeface="Monaco"/>
                <a:cs typeface="Monaco"/>
              </a:rPr>
              <a:t>    } while (0)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2593" y="1161369"/>
            <a:ext cx="4506148" cy="95410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Monaco"/>
                <a:cs typeface="Monaco"/>
              </a:rPr>
              <a:t>void </a:t>
            </a:r>
            <a:r>
              <a:rPr lang="en-US" sz="1400" dirty="0" err="1">
                <a:latin typeface="Monaco"/>
                <a:cs typeface="Monaco"/>
              </a:rPr>
              <a:t>startStep</a:t>
            </a:r>
            <a:r>
              <a:rPr lang="en-US" sz="1400" dirty="0">
                <a:latin typeface="Monaco"/>
                <a:cs typeface="Monaco"/>
              </a:rPr>
              <a:t>()</a:t>
            </a:r>
            <a:r>
              <a:rPr lang="en-US" sz="1400" dirty="0" smtClean="0">
                <a:latin typeface="Monaco"/>
                <a:cs typeface="Monaco"/>
              </a:rPr>
              <a:t>;</a:t>
            </a:r>
            <a:endParaRPr lang="en-US" sz="1400" dirty="0">
              <a:latin typeface="Monaco"/>
              <a:cs typeface="Monaco"/>
            </a:endParaRPr>
          </a:p>
          <a:p>
            <a:r>
              <a:rPr lang="en-US" sz="1400" dirty="0">
                <a:latin typeface="Monaco"/>
                <a:cs typeface="Monaco"/>
              </a:rPr>
              <a:t>void </a:t>
            </a:r>
            <a:r>
              <a:rPr lang="en-US" sz="1400" dirty="0" err="1">
                <a:latin typeface="Monaco"/>
                <a:cs typeface="Monaco"/>
              </a:rPr>
              <a:t>endStep</a:t>
            </a:r>
            <a:r>
              <a:rPr lang="en-US" sz="1400" dirty="0">
                <a:latin typeface="Monaco"/>
                <a:cs typeface="Monaco"/>
              </a:rPr>
              <a:t>()</a:t>
            </a:r>
            <a:r>
              <a:rPr lang="en-US" sz="1400" dirty="0" smtClean="0">
                <a:latin typeface="Monaco"/>
                <a:cs typeface="Monaco"/>
              </a:rPr>
              <a:t>;</a:t>
            </a:r>
          </a:p>
          <a:p>
            <a:r>
              <a:rPr lang="en-US" sz="1400" dirty="0" smtClean="0">
                <a:latin typeface="Monaco"/>
                <a:cs typeface="Monaco"/>
              </a:rPr>
              <a:t>void </a:t>
            </a:r>
            <a:r>
              <a:rPr lang="en-US" sz="1400" dirty="0" err="1" smtClean="0">
                <a:latin typeface="Monaco"/>
                <a:cs typeface="Monaco"/>
              </a:rPr>
              <a:t>start_phase</a:t>
            </a:r>
            <a:r>
              <a:rPr lang="en-US" sz="1400" dirty="0" smtClean="0">
                <a:latin typeface="Monaco"/>
                <a:cs typeface="Monaco"/>
              </a:rPr>
              <a:t>(</a:t>
            </a:r>
            <a:r>
              <a:rPr lang="en-US" sz="1400" dirty="0" err="1" smtClean="0">
                <a:latin typeface="Monaco"/>
                <a:cs typeface="Monaco"/>
              </a:rPr>
              <a:t>const</a:t>
            </a:r>
            <a:r>
              <a:rPr lang="en-US" sz="1400" dirty="0" smtClean="0">
                <a:latin typeface="Monaco"/>
                <a:cs typeface="Monaco"/>
              </a:rPr>
              <a:t> </a:t>
            </a:r>
            <a:r>
              <a:rPr lang="en-US" sz="1400" dirty="0">
                <a:latin typeface="Monaco"/>
                <a:cs typeface="Monaco"/>
              </a:rPr>
              <a:t>char* </a:t>
            </a:r>
            <a:r>
              <a:rPr lang="en-US" sz="1400" dirty="0" smtClean="0">
                <a:latin typeface="Monaco"/>
                <a:cs typeface="Monaco"/>
              </a:rPr>
              <a:t>name);</a:t>
            </a:r>
          </a:p>
          <a:p>
            <a:r>
              <a:rPr lang="en-US" sz="1400" dirty="0" smtClean="0">
                <a:latin typeface="Monaco"/>
                <a:cs typeface="Monaco"/>
              </a:rPr>
              <a:t>void </a:t>
            </a:r>
            <a:r>
              <a:rPr lang="en-US" sz="1400" dirty="0" err="1" smtClean="0">
                <a:latin typeface="Monaco"/>
                <a:cs typeface="Monaco"/>
              </a:rPr>
              <a:t>end_phase</a:t>
            </a:r>
            <a:r>
              <a:rPr lang="en-US" sz="1400" dirty="0" smtClean="0">
                <a:latin typeface="Monaco"/>
                <a:cs typeface="Monaco"/>
              </a:rPr>
              <a:t>(</a:t>
            </a:r>
            <a:r>
              <a:rPr lang="en-US" sz="1400" dirty="0">
                <a:latin typeface="Monaco"/>
                <a:cs typeface="Monaco"/>
              </a:rPr>
              <a:t>); </a:t>
            </a:r>
            <a:endParaRPr lang="en-US" sz="1400" dirty="0" smtClean="0">
              <a:latin typeface="Monaco"/>
              <a:cs typeface="Monaco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63788" y="2248370"/>
            <a:ext cx="2580212" cy="2796443"/>
            <a:chOff x="6563788" y="2248370"/>
            <a:chExt cx="2580212" cy="2796443"/>
          </a:xfrm>
        </p:grpSpPr>
        <p:pic>
          <p:nvPicPr>
            <p:cNvPr id="6" name="Picture 5" descr="pig-logo-shadow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788" y="2248370"/>
              <a:ext cx="2580212" cy="258021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35333" y="4675481"/>
              <a:ext cx="629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Yay!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5273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generation in python</a:t>
            </a:r>
          </a:p>
          <a:p>
            <a:pPr lvl="1"/>
            <a:r>
              <a:rPr lang="en-US" dirty="0" smtClean="0"/>
              <a:t>Used </a:t>
            </a:r>
            <a:r>
              <a:rPr lang="en-US" dirty="0" err="1" smtClean="0">
                <a:latin typeface="Courier"/>
                <a:cs typeface="Courier"/>
              </a:rPr>
              <a:t>pycparser</a:t>
            </a:r>
            <a:endParaRPr lang="en-US" dirty="0" smtClean="0">
              <a:latin typeface="Courier"/>
              <a:cs typeface="Courier"/>
            </a:endParaRPr>
          </a:p>
          <a:p>
            <a:pPr lvl="1"/>
            <a:endParaRPr lang="en-US" dirty="0">
              <a:latin typeface="Courier"/>
              <a:cs typeface="Courier"/>
            </a:endParaRPr>
          </a:p>
          <a:p>
            <a:r>
              <a:rPr lang="en-US" dirty="0" smtClean="0"/>
              <a:t>Small tool library to do function dispatch</a:t>
            </a:r>
          </a:p>
          <a:p>
            <a:r>
              <a:rPr lang="en-US" dirty="0" smtClean="0"/>
              <a:t>Allows registration of listener functions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0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41811"/>
            <a:ext cx="8229600" cy="2976409"/>
          </a:xfrm>
        </p:spPr>
        <p:txBody>
          <a:bodyPr/>
          <a:lstStyle/>
          <a:p>
            <a:r>
              <a:rPr lang="en-US" dirty="0" smtClean="0"/>
              <a:t>Plots show per-time step measurements from the Miranda multi-physics code</a:t>
            </a:r>
          </a:p>
          <a:p>
            <a:r>
              <a:rPr lang="en-US" dirty="0" smtClean="0"/>
              <a:t>To measure per-time step, we need to know when a time step begins and end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Tool developers want more information about applications!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0" y="1637360"/>
            <a:ext cx="2612437" cy="108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4220" y="2716389"/>
            <a:ext cx="153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Data</a:t>
            </a:r>
            <a:endParaRPr lang="en-US" dirty="0"/>
          </a:p>
        </p:txBody>
      </p:sp>
      <p:pic>
        <p:nvPicPr>
          <p:cNvPr id="5" name="Picture 4" descr="fp-o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01" y="1588710"/>
            <a:ext cx="2894016" cy="1173118"/>
          </a:xfrm>
          <a:prstGeom prst="rect">
            <a:avLst/>
          </a:prstGeom>
        </p:spPr>
      </p:pic>
      <p:pic>
        <p:nvPicPr>
          <p:cNvPr id="8" name="Picture 7" descr="l1-miss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522" y="1586575"/>
            <a:ext cx="2848473" cy="11635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8693" y="2716950"/>
            <a:ext cx="200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Floating point ops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11119" y="2710652"/>
            <a:ext cx="163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 misses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81255"/>
            <a:ext cx="8229600" cy="27369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Say I’m an application developer</a:t>
            </a:r>
          </a:p>
          <a:p>
            <a:r>
              <a:rPr lang="en-US" dirty="0" smtClean="0"/>
              <a:t>Clearly, I want to instrument this code to use awesome performance tools!</a:t>
            </a:r>
          </a:p>
          <a:p>
            <a:endParaRPr lang="en-US" dirty="0"/>
          </a:p>
          <a:p>
            <a:r>
              <a:rPr lang="en-US" b="1" dirty="0" smtClean="0"/>
              <a:t>How do I do that?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tell tools about my code?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029" y="1650550"/>
            <a:ext cx="8268611" cy="1200329"/>
          </a:xfrm>
          <a:prstGeom prst="rect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Monaco"/>
                <a:cs typeface="Monaco"/>
              </a:rPr>
              <a:t>	for (</a:t>
            </a:r>
            <a:r>
              <a:rPr lang="en-US" dirty="0" err="1" smtClean="0">
                <a:latin typeface="Monaco"/>
                <a:cs typeface="Monaco"/>
              </a:rPr>
              <a:t>i</a:t>
            </a:r>
            <a:r>
              <a:rPr lang="en-US" dirty="0" smtClean="0">
                <a:latin typeface="Monaco"/>
                <a:cs typeface="Monaco"/>
              </a:rPr>
              <a:t>=0; </a:t>
            </a:r>
            <a:r>
              <a:rPr lang="en-US" dirty="0" err="1" smtClean="0">
                <a:latin typeface="Monaco"/>
                <a:cs typeface="Monaco"/>
              </a:rPr>
              <a:t>i</a:t>
            </a:r>
            <a:r>
              <a:rPr lang="en-US" dirty="0" smtClean="0">
                <a:latin typeface="Monaco"/>
                <a:cs typeface="Monaco"/>
              </a:rPr>
              <a:t> &lt; </a:t>
            </a:r>
            <a:r>
              <a:rPr lang="en-US" dirty="0" err="1" smtClean="0">
                <a:latin typeface="Monaco"/>
                <a:cs typeface="Monaco"/>
              </a:rPr>
              <a:t>nsteps</a:t>
            </a:r>
            <a:r>
              <a:rPr lang="en-US" dirty="0" smtClean="0">
                <a:latin typeface="Monaco"/>
                <a:cs typeface="Monaco"/>
              </a:rPr>
              <a:t>; </a:t>
            </a:r>
            <a:r>
              <a:rPr lang="en-US" dirty="0" err="1" smtClean="0">
                <a:latin typeface="Monaco"/>
                <a:cs typeface="Monaco"/>
              </a:rPr>
              <a:t>i</a:t>
            </a:r>
            <a:r>
              <a:rPr lang="en-US" dirty="0" smtClean="0">
                <a:latin typeface="Monaco"/>
                <a:cs typeface="Monaco"/>
              </a:rPr>
              <a:t>++) {</a:t>
            </a:r>
          </a:p>
          <a:p>
            <a:r>
              <a:rPr lang="en-US" dirty="0" smtClean="0">
                <a:latin typeface="Monaco"/>
                <a:cs typeface="Monaco"/>
              </a:rPr>
              <a:t>		</a:t>
            </a:r>
            <a:r>
              <a:rPr lang="en-US" dirty="0" err="1" smtClean="0">
                <a:latin typeface="Monaco"/>
                <a:cs typeface="Monaco"/>
              </a:rPr>
              <a:t>do_radiation</a:t>
            </a:r>
            <a:r>
              <a:rPr lang="en-US" dirty="0" smtClean="0">
                <a:latin typeface="Monaco"/>
                <a:cs typeface="Monaco"/>
              </a:rPr>
              <a:t>();</a:t>
            </a:r>
            <a:endParaRPr lang="en-US" dirty="0">
              <a:latin typeface="Monaco"/>
              <a:cs typeface="Monaco"/>
            </a:endParaRPr>
          </a:p>
          <a:p>
            <a:r>
              <a:rPr lang="en-US" dirty="0" smtClean="0">
                <a:latin typeface="Monaco"/>
                <a:cs typeface="Monaco"/>
              </a:rPr>
              <a:t>		</a:t>
            </a:r>
            <a:r>
              <a:rPr lang="en-US" dirty="0" err="1" smtClean="0">
                <a:latin typeface="Monaco"/>
                <a:cs typeface="Monaco"/>
              </a:rPr>
              <a:t>do_hydro</a:t>
            </a:r>
            <a:r>
              <a:rPr lang="en-US" dirty="0" smtClean="0">
                <a:latin typeface="Monaco"/>
                <a:cs typeface="Monaco"/>
              </a:rPr>
              <a:t>()</a:t>
            </a:r>
          </a:p>
          <a:p>
            <a:r>
              <a:rPr lang="en-US" dirty="0" smtClean="0">
                <a:latin typeface="Monaco"/>
                <a:cs typeface="Monaco"/>
              </a:rPr>
              <a:t>	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5501" y="2894154"/>
            <a:ext cx="294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4-line multi-physics code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86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96352"/>
            <a:ext cx="8229600" cy="362186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 smtClean="0">
                <a:latin typeface="Courier"/>
                <a:cs typeface="Courier"/>
              </a:rPr>
              <a:t>MPI_Pcontrol</a:t>
            </a:r>
            <a:r>
              <a:rPr lang="en-US" dirty="0" smtClean="0"/>
              <a:t> is defined in the MPI library</a:t>
            </a:r>
          </a:p>
          <a:p>
            <a:pPr lvl="1"/>
            <a:r>
              <a:rPr lang="en-US" dirty="0" smtClean="0"/>
              <a:t>does nothing by default</a:t>
            </a:r>
          </a:p>
          <a:p>
            <a:r>
              <a:rPr lang="en-US" dirty="0" smtClean="0"/>
              <a:t>Designed to be intercepted by profiling tools</a:t>
            </a:r>
          </a:p>
          <a:p>
            <a:r>
              <a:rPr lang="en-US" dirty="0" smtClean="0"/>
              <a:t>Tools use it to start and stop profiling</a:t>
            </a:r>
          </a:p>
          <a:p>
            <a:pPr lvl="1"/>
            <a:r>
              <a:rPr lang="en-US" dirty="0" smtClean="0"/>
              <a:t>Applications can call </a:t>
            </a:r>
            <a:r>
              <a:rPr lang="en-US" dirty="0" err="1" smtClean="0"/>
              <a:t>Pcontrol</a:t>
            </a:r>
            <a:r>
              <a:rPr lang="en-US" dirty="0" smtClean="0"/>
              <a:t> without having to link</a:t>
            </a:r>
            <a:br>
              <a:rPr lang="en-US" dirty="0" smtClean="0"/>
            </a:br>
            <a:r>
              <a:rPr lang="en-US" dirty="0" smtClean="0"/>
              <a:t>to a new library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provides a call that allows applications to talk to tools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2207" y="1733834"/>
            <a:ext cx="8369563" cy="92333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latin typeface="Monaco"/>
              <a:cs typeface="Monaco"/>
            </a:endParaRPr>
          </a:p>
          <a:p>
            <a:r>
              <a:rPr lang="en-US" dirty="0" smtClean="0">
                <a:latin typeface="Monaco"/>
                <a:cs typeface="Monaco"/>
              </a:rPr>
              <a:t>	</a:t>
            </a:r>
            <a:r>
              <a:rPr lang="en-US" dirty="0" err="1" smtClean="0">
                <a:latin typeface="Monaco"/>
                <a:cs typeface="Monaco"/>
              </a:rPr>
              <a:t>int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 err="1" smtClean="0">
                <a:latin typeface="Monaco"/>
                <a:cs typeface="Monaco"/>
              </a:rPr>
              <a:t>MPI_Pcontrol</a:t>
            </a:r>
            <a:r>
              <a:rPr lang="en-US" dirty="0" smtClean="0">
                <a:latin typeface="Monaco"/>
                <a:cs typeface="Monaco"/>
              </a:rPr>
              <a:t>(</a:t>
            </a:r>
            <a:r>
              <a:rPr lang="en-US" dirty="0" err="1" smtClean="0">
                <a:latin typeface="Monaco"/>
                <a:cs typeface="Monaco"/>
              </a:rPr>
              <a:t>int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 err="1" smtClean="0">
                <a:latin typeface="Monaco"/>
                <a:cs typeface="Monaco"/>
              </a:rPr>
              <a:t>ctl</a:t>
            </a:r>
            <a:r>
              <a:rPr lang="en-US" dirty="0" smtClean="0">
                <a:latin typeface="Monaco"/>
                <a:cs typeface="Monaco"/>
              </a:rPr>
              <a:t>, …);</a:t>
            </a:r>
          </a:p>
          <a:p>
            <a:endParaRPr lang="en-US" dirty="0" smtClean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58076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Instrumenting time steps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029" y="1650550"/>
            <a:ext cx="8268611" cy="95410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Monaco"/>
                <a:cs typeface="Monaco"/>
              </a:rPr>
              <a:t>for (</a:t>
            </a:r>
            <a:r>
              <a:rPr lang="en-US" sz="1400" dirty="0" err="1" smtClean="0">
                <a:latin typeface="Monaco"/>
                <a:cs typeface="Monaco"/>
              </a:rPr>
              <a:t>i</a:t>
            </a:r>
            <a:r>
              <a:rPr lang="en-US" sz="1400" dirty="0" smtClean="0">
                <a:latin typeface="Monaco"/>
                <a:cs typeface="Monaco"/>
              </a:rPr>
              <a:t>=0; </a:t>
            </a:r>
            <a:r>
              <a:rPr lang="en-US" sz="1400" dirty="0" err="1" smtClean="0">
                <a:latin typeface="Monaco"/>
                <a:cs typeface="Monaco"/>
              </a:rPr>
              <a:t>i</a:t>
            </a:r>
            <a:r>
              <a:rPr lang="en-US" sz="1400" dirty="0" smtClean="0">
                <a:latin typeface="Monaco"/>
                <a:cs typeface="Monaco"/>
              </a:rPr>
              <a:t> &lt; </a:t>
            </a:r>
            <a:r>
              <a:rPr lang="en-US" sz="1400" dirty="0" err="1" smtClean="0">
                <a:latin typeface="Monaco"/>
                <a:cs typeface="Monaco"/>
              </a:rPr>
              <a:t>nsteps</a:t>
            </a:r>
            <a:r>
              <a:rPr lang="en-US" sz="1400" dirty="0" smtClean="0">
                <a:latin typeface="Monaco"/>
                <a:cs typeface="Monaco"/>
              </a:rPr>
              <a:t>; </a:t>
            </a:r>
            <a:r>
              <a:rPr lang="en-US" sz="1400" dirty="0" err="1" smtClean="0">
                <a:latin typeface="Monaco"/>
                <a:cs typeface="Monaco"/>
              </a:rPr>
              <a:t>i</a:t>
            </a:r>
            <a:r>
              <a:rPr lang="en-US" sz="1400" dirty="0" smtClean="0">
                <a:latin typeface="Monaco"/>
                <a:cs typeface="Monaco"/>
              </a:rPr>
              <a:t>++) {</a:t>
            </a:r>
          </a:p>
          <a:p>
            <a:r>
              <a:rPr lang="en-US" sz="1400" dirty="0" smtClean="0">
                <a:latin typeface="Monaco"/>
                <a:cs typeface="Monaco"/>
              </a:rPr>
              <a:t>	</a:t>
            </a:r>
            <a:r>
              <a:rPr lang="en-US" sz="1400" dirty="0" err="1" smtClean="0">
                <a:latin typeface="Monaco"/>
                <a:cs typeface="Monaco"/>
              </a:rPr>
              <a:t>do_radiation</a:t>
            </a:r>
            <a:r>
              <a:rPr lang="en-US" sz="1400" dirty="0" smtClean="0">
                <a:latin typeface="Monaco"/>
                <a:cs typeface="Monaco"/>
              </a:rPr>
              <a:t>();</a:t>
            </a:r>
            <a:endParaRPr lang="en-US" sz="1400" dirty="0">
              <a:latin typeface="Monaco"/>
              <a:cs typeface="Monaco"/>
            </a:endParaRPr>
          </a:p>
          <a:p>
            <a:r>
              <a:rPr lang="en-US" sz="1400" dirty="0" smtClean="0">
                <a:latin typeface="Monaco"/>
                <a:cs typeface="Monaco"/>
              </a:rPr>
              <a:t>	</a:t>
            </a:r>
            <a:r>
              <a:rPr lang="en-US" sz="1400" dirty="0" err="1" smtClean="0">
                <a:latin typeface="Monaco"/>
                <a:cs typeface="Monaco"/>
              </a:rPr>
              <a:t>do_hydro</a:t>
            </a:r>
            <a:r>
              <a:rPr lang="en-US" sz="1400" dirty="0" smtClean="0">
                <a:latin typeface="Monaco"/>
                <a:cs typeface="Monaco"/>
              </a:rPr>
              <a:t>()</a:t>
            </a:r>
          </a:p>
          <a:p>
            <a:r>
              <a:rPr lang="en-US" sz="1400" dirty="0" smtClean="0">
                <a:latin typeface="Monaco"/>
                <a:cs typeface="Monaco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866" y="3104833"/>
            <a:ext cx="8272363" cy="1384995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Monaco"/>
                <a:cs typeface="Monaco"/>
              </a:rPr>
              <a:t>for (</a:t>
            </a:r>
            <a:r>
              <a:rPr lang="en-US" sz="1400" dirty="0" err="1" smtClean="0">
                <a:latin typeface="Monaco"/>
                <a:cs typeface="Monaco"/>
              </a:rPr>
              <a:t>i</a:t>
            </a:r>
            <a:r>
              <a:rPr lang="en-US" sz="1400" dirty="0" smtClean="0">
                <a:latin typeface="Monaco"/>
                <a:cs typeface="Monaco"/>
              </a:rPr>
              <a:t>=0; </a:t>
            </a:r>
            <a:r>
              <a:rPr lang="en-US" sz="1400" dirty="0" err="1" smtClean="0">
                <a:latin typeface="Monaco"/>
                <a:cs typeface="Monaco"/>
              </a:rPr>
              <a:t>i</a:t>
            </a:r>
            <a:r>
              <a:rPr lang="en-US" sz="1400" dirty="0" smtClean="0">
                <a:latin typeface="Monaco"/>
                <a:cs typeface="Monaco"/>
              </a:rPr>
              <a:t> &lt; </a:t>
            </a:r>
            <a:r>
              <a:rPr lang="en-US" sz="1400" dirty="0" err="1" smtClean="0">
                <a:latin typeface="Monaco"/>
                <a:cs typeface="Monaco"/>
              </a:rPr>
              <a:t>nsteps</a:t>
            </a:r>
            <a:r>
              <a:rPr lang="en-US" sz="1400" dirty="0" smtClean="0">
                <a:latin typeface="Monaco"/>
                <a:cs typeface="Monaco"/>
              </a:rPr>
              <a:t>; </a:t>
            </a:r>
            <a:r>
              <a:rPr lang="en-US" sz="1400" dirty="0" err="1" smtClean="0">
                <a:latin typeface="Monaco"/>
                <a:cs typeface="Monaco"/>
              </a:rPr>
              <a:t>i</a:t>
            </a:r>
            <a:r>
              <a:rPr lang="en-US" sz="1400" dirty="0" smtClean="0">
                <a:latin typeface="Monaco"/>
                <a:cs typeface="Monaco"/>
              </a:rPr>
              <a:t>++) {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	</a:t>
            </a:r>
            <a:r>
              <a:rPr lang="en-US" sz="1400" b="1" dirty="0" err="1" smtClean="0">
                <a:solidFill>
                  <a:srgbClr val="0000FF"/>
                </a:solidFill>
                <a:latin typeface="Monaco"/>
                <a:cs typeface="Monaco"/>
              </a:rPr>
              <a:t>MPI_Pcontrol</a:t>
            </a:r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(0); // start time step</a:t>
            </a:r>
          </a:p>
          <a:p>
            <a:r>
              <a:rPr lang="en-US" sz="1400" dirty="0" smtClean="0">
                <a:latin typeface="Monaco"/>
                <a:cs typeface="Monaco"/>
              </a:rPr>
              <a:t>	</a:t>
            </a:r>
            <a:r>
              <a:rPr lang="en-US" sz="1400" dirty="0" err="1" smtClean="0">
                <a:latin typeface="Monaco"/>
                <a:cs typeface="Monaco"/>
              </a:rPr>
              <a:t>do_rad</a:t>
            </a:r>
            <a:r>
              <a:rPr lang="en-US" sz="1400" dirty="0" smtClean="0">
                <a:latin typeface="Monaco"/>
                <a:cs typeface="Monaco"/>
              </a:rPr>
              <a:t>();</a:t>
            </a:r>
            <a:endParaRPr lang="en-US" sz="1400" dirty="0">
              <a:latin typeface="Monaco"/>
              <a:cs typeface="Monaco"/>
            </a:endParaRPr>
          </a:p>
          <a:p>
            <a:r>
              <a:rPr lang="en-US" sz="1400" dirty="0" smtClean="0">
                <a:latin typeface="Monaco"/>
                <a:cs typeface="Monaco"/>
              </a:rPr>
              <a:t>	</a:t>
            </a:r>
            <a:r>
              <a:rPr lang="en-US" sz="1400" dirty="0" err="1" smtClean="0">
                <a:latin typeface="Monaco"/>
                <a:cs typeface="Monaco"/>
              </a:rPr>
              <a:t>do_hydro</a:t>
            </a:r>
            <a:r>
              <a:rPr lang="en-US" sz="1400" dirty="0" smtClean="0">
                <a:latin typeface="Monaco"/>
                <a:cs typeface="Monaco"/>
              </a:rPr>
              <a:t>()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	</a:t>
            </a:r>
            <a:r>
              <a:rPr lang="en-US" sz="1400" b="1" dirty="0" err="1" smtClean="0">
                <a:solidFill>
                  <a:srgbClr val="0000FF"/>
                </a:solidFill>
                <a:latin typeface="Monaco"/>
                <a:cs typeface="Monaco"/>
              </a:rPr>
              <a:t>MPI_Pcontrol</a:t>
            </a:r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(1); // end time step</a:t>
            </a:r>
          </a:p>
          <a:p>
            <a:r>
              <a:rPr lang="en-US" sz="1400" dirty="0" smtClean="0">
                <a:latin typeface="Monaco"/>
                <a:cs typeface="Monaco"/>
              </a:rPr>
              <a:t>}</a:t>
            </a:r>
            <a:endParaRPr lang="en-US" sz="1400" dirty="0">
              <a:latin typeface="Monaco"/>
              <a:cs typeface="Monaco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5007511"/>
            <a:ext cx="8229600" cy="1310710"/>
          </a:xfrm>
        </p:spPr>
        <p:txBody>
          <a:bodyPr>
            <a:normAutofit/>
          </a:bodyPr>
          <a:lstStyle/>
          <a:p>
            <a:r>
              <a:rPr lang="en-US" dirty="0" smtClean="0"/>
              <a:t>That’s kind of ugly, but all right.</a:t>
            </a:r>
          </a:p>
          <a:p>
            <a:r>
              <a:rPr lang="en-US" dirty="0"/>
              <a:t>N</a:t>
            </a:r>
            <a:r>
              <a:rPr lang="en-US" dirty="0" smtClean="0"/>
              <a:t>ow how do I add regions?</a:t>
            </a:r>
          </a:p>
        </p:txBody>
      </p:sp>
    </p:spTree>
    <p:extLst>
      <p:ext uri="{BB962C8B-B14F-4D97-AF65-F5344CB8AC3E}">
        <p14:creationId xmlns:p14="http://schemas.microsoft.com/office/powerpoint/2010/main" val="171791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Instrumenting regions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029" y="1650550"/>
            <a:ext cx="8268611" cy="95410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Monaco"/>
                <a:cs typeface="Monaco"/>
              </a:rPr>
              <a:t>for (</a:t>
            </a:r>
            <a:r>
              <a:rPr lang="en-US" sz="1400" dirty="0" err="1" smtClean="0">
                <a:latin typeface="Monaco"/>
                <a:cs typeface="Monaco"/>
              </a:rPr>
              <a:t>i</a:t>
            </a:r>
            <a:r>
              <a:rPr lang="en-US" sz="1400" dirty="0" smtClean="0">
                <a:latin typeface="Monaco"/>
                <a:cs typeface="Monaco"/>
              </a:rPr>
              <a:t>=0; </a:t>
            </a:r>
            <a:r>
              <a:rPr lang="en-US" sz="1400" dirty="0" err="1" smtClean="0">
                <a:latin typeface="Monaco"/>
                <a:cs typeface="Monaco"/>
              </a:rPr>
              <a:t>i</a:t>
            </a:r>
            <a:r>
              <a:rPr lang="en-US" sz="1400" dirty="0" smtClean="0">
                <a:latin typeface="Monaco"/>
                <a:cs typeface="Monaco"/>
              </a:rPr>
              <a:t> &lt; </a:t>
            </a:r>
            <a:r>
              <a:rPr lang="en-US" sz="1400" dirty="0" err="1" smtClean="0">
                <a:latin typeface="Monaco"/>
                <a:cs typeface="Monaco"/>
              </a:rPr>
              <a:t>nsteps</a:t>
            </a:r>
            <a:r>
              <a:rPr lang="en-US" sz="1400" dirty="0" smtClean="0">
                <a:latin typeface="Monaco"/>
                <a:cs typeface="Monaco"/>
              </a:rPr>
              <a:t>; </a:t>
            </a:r>
            <a:r>
              <a:rPr lang="en-US" sz="1400" dirty="0" err="1" smtClean="0">
                <a:latin typeface="Monaco"/>
                <a:cs typeface="Monaco"/>
              </a:rPr>
              <a:t>i</a:t>
            </a:r>
            <a:r>
              <a:rPr lang="en-US" sz="1400" dirty="0" smtClean="0">
                <a:latin typeface="Monaco"/>
                <a:cs typeface="Monaco"/>
              </a:rPr>
              <a:t>++) {</a:t>
            </a:r>
          </a:p>
          <a:p>
            <a:r>
              <a:rPr lang="en-US" sz="1400" dirty="0" smtClean="0">
                <a:latin typeface="Monaco"/>
                <a:cs typeface="Monaco"/>
              </a:rPr>
              <a:t>	</a:t>
            </a:r>
            <a:r>
              <a:rPr lang="en-US" sz="1400" dirty="0" err="1" smtClean="0">
                <a:latin typeface="Monaco"/>
                <a:cs typeface="Monaco"/>
              </a:rPr>
              <a:t>do_radiation</a:t>
            </a:r>
            <a:r>
              <a:rPr lang="en-US" sz="1400" dirty="0" smtClean="0">
                <a:latin typeface="Monaco"/>
                <a:cs typeface="Monaco"/>
              </a:rPr>
              <a:t>();</a:t>
            </a:r>
            <a:endParaRPr lang="en-US" sz="1400" dirty="0">
              <a:latin typeface="Monaco"/>
              <a:cs typeface="Monaco"/>
            </a:endParaRPr>
          </a:p>
          <a:p>
            <a:r>
              <a:rPr lang="en-US" sz="1400" dirty="0" smtClean="0">
                <a:latin typeface="Monaco"/>
                <a:cs typeface="Monaco"/>
              </a:rPr>
              <a:t>	</a:t>
            </a:r>
            <a:r>
              <a:rPr lang="en-US" sz="1400" dirty="0" err="1" smtClean="0">
                <a:latin typeface="Monaco"/>
                <a:cs typeface="Monaco"/>
              </a:rPr>
              <a:t>do_hydro</a:t>
            </a:r>
            <a:r>
              <a:rPr lang="en-US" sz="1400" dirty="0" smtClean="0">
                <a:latin typeface="Monaco"/>
                <a:cs typeface="Monaco"/>
              </a:rPr>
              <a:t>()</a:t>
            </a:r>
          </a:p>
          <a:p>
            <a:r>
              <a:rPr lang="en-US" sz="1400" dirty="0" smtClean="0">
                <a:latin typeface="Monaco"/>
                <a:cs typeface="Monaco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866" y="3095631"/>
            <a:ext cx="8272363" cy="2893100"/>
          </a:xfrm>
          <a:prstGeom prst="rect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Monaco"/>
                <a:cs typeface="Monaco"/>
              </a:rPr>
              <a:t>for (</a:t>
            </a:r>
            <a:r>
              <a:rPr lang="en-US" sz="1400" dirty="0" err="1" smtClean="0">
                <a:latin typeface="Monaco"/>
                <a:cs typeface="Monaco"/>
              </a:rPr>
              <a:t>i</a:t>
            </a:r>
            <a:r>
              <a:rPr lang="en-US" sz="1400" dirty="0" smtClean="0">
                <a:latin typeface="Monaco"/>
                <a:cs typeface="Monaco"/>
              </a:rPr>
              <a:t>=0; </a:t>
            </a:r>
            <a:r>
              <a:rPr lang="en-US" sz="1400" dirty="0" err="1" smtClean="0">
                <a:latin typeface="Monaco"/>
                <a:cs typeface="Monaco"/>
              </a:rPr>
              <a:t>i</a:t>
            </a:r>
            <a:r>
              <a:rPr lang="en-US" sz="1400" dirty="0" smtClean="0">
                <a:latin typeface="Monaco"/>
                <a:cs typeface="Monaco"/>
              </a:rPr>
              <a:t> &lt; </a:t>
            </a:r>
            <a:r>
              <a:rPr lang="en-US" sz="1400" dirty="0" err="1" smtClean="0">
                <a:latin typeface="Monaco"/>
                <a:cs typeface="Monaco"/>
              </a:rPr>
              <a:t>nsteps</a:t>
            </a:r>
            <a:r>
              <a:rPr lang="en-US" sz="1400" dirty="0" smtClean="0">
                <a:latin typeface="Monaco"/>
                <a:cs typeface="Monaco"/>
              </a:rPr>
              <a:t>; </a:t>
            </a:r>
            <a:r>
              <a:rPr lang="en-US" sz="1400" dirty="0" err="1" smtClean="0">
                <a:latin typeface="Monaco"/>
                <a:cs typeface="Monaco"/>
              </a:rPr>
              <a:t>i</a:t>
            </a:r>
            <a:r>
              <a:rPr lang="en-US" sz="1400" dirty="0" smtClean="0">
                <a:latin typeface="Monaco"/>
                <a:cs typeface="Monaco"/>
              </a:rPr>
              <a:t>++) {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	</a:t>
            </a:r>
            <a:r>
              <a:rPr lang="en-US" sz="1400" b="1" dirty="0" err="1" smtClean="0">
                <a:solidFill>
                  <a:srgbClr val="0000FF"/>
                </a:solidFill>
                <a:latin typeface="Monaco"/>
                <a:cs typeface="Monaco"/>
              </a:rPr>
              <a:t>MPI_Pcontrol</a:t>
            </a:r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(-1); // start time step</a:t>
            </a:r>
          </a:p>
          <a:p>
            <a:endParaRPr lang="en-US" sz="1400" b="1" dirty="0" smtClean="0">
              <a:solidFill>
                <a:srgbClr val="0000FF"/>
              </a:solidFill>
              <a:latin typeface="Monaco"/>
              <a:cs typeface="Monaco"/>
            </a:endParaRPr>
          </a:p>
          <a:p>
            <a:r>
              <a:rPr lang="en-US" sz="1400" b="1" dirty="0">
                <a:solidFill>
                  <a:srgbClr val="0000FF"/>
                </a:solidFill>
                <a:latin typeface="Monaco"/>
                <a:cs typeface="Monaco"/>
              </a:rPr>
              <a:t>	</a:t>
            </a:r>
            <a:r>
              <a:rPr lang="en-US" sz="1400" b="1" dirty="0" err="1">
                <a:solidFill>
                  <a:srgbClr val="0000FF"/>
                </a:solidFill>
                <a:latin typeface="Monaco"/>
                <a:cs typeface="Monaco"/>
              </a:rPr>
              <a:t>MPI_Pcontrol</a:t>
            </a:r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(1)</a:t>
            </a:r>
            <a:r>
              <a:rPr lang="en-US" sz="1400" b="1" dirty="0">
                <a:solidFill>
                  <a:srgbClr val="0000FF"/>
                </a:solidFill>
                <a:latin typeface="Monaco"/>
                <a:cs typeface="Monaco"/>
              </a:rPr>
              <a:t>; </a:t>
            </a:r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 /</a:t>
            </a:r>
            <a:r>
              <a:rPr lang="en-US" sz="1400" b="1" dirty="0">
                <a:solidFill>
                  <a:srgbClr val="0000FF"/>
                </a:solidFill>
                <a:latin typeface="Monaco"/>
                <a:cs typeface="Monaco"/>
              </a:rPr>
              <a:t>/ start </a:t>
            </a:r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radiation</a:t>
            </a:r>
            <a:endParaRPr lang="en-US" sz="1400" b="1" dirty="0">
              <a:solidFill>
                <a:srgbClr val="0000FF"/>
              </a:solidFill>
              <a:latin typeface="Monaco"/>
              <a:cs typeface="Monaco"/>
            </a:endParaRPr>
          </a:p>
          <a:p>
            <a:r>
              <a:rPr lang="en-US" sz="1400" dirty="0" smtClean="0">
                <a:latin typeface="Monaco"/>
                <a:cs typeface="Monaco"/>
              </a:rPr>
              <a:t>	</a:t>
            </a:r>
            <a:r>
              <a:rPr lang="en-US" sz="1400" dirty="0" err="1" smtClean="0">
                <a:latin typeface="Monaco"/>
                <a:cs typeface="Monaco"/>
              </a:rPr>
              <a:t>do_rad</a:t>
            </a:r>
            <a:r>
              <a:rPr lang="en-US" sz="1400" dirty="0" smtClean="0">
                <a:latin typeface="Monaco"/>
                <a:cs typeface="Monaco"/>
              </a:rPr>
              <a:t>();</a:t>
            </a:r>
            <a:endParaRPr lang="en-US" sz="1400" dirty="0">
              <a:latin typeface="Monaco"/>
              <a:cs typeface="Monaco"/>
            </a:endParaRPr>
          </a:p>
          <a:p>
            <a:r>
              <a:rPr lang="en-US" sz="1400" b="1" dirty="0">
                <a:solidFill>
                  <a:srgbClr val="0000FF"/>
                </a:solidFill>
                <a:latin typeface="Monaco"/>
                <a:cs typeface="Monaco"/>
              </a:rPr>
              <a:t>	</a:t>
            </a:r>
            <a:r>
              <a:rPr lang="en-US" sz="1400" b="1" dirty="0" err="1">
                <a:solidFill>
                  <a:srgbClr val="0000FF"/>
                </a:solidFill>
                <a:latin typeface="Monaco"/>
                <a:cs typeface="Monaco"/>
              </a:rPr>
              <a:t>MPI_Pcontrol</a:t>
            </a:r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(-2)</a:t>
            </a:r>
            <a:r>
              <a:rPr lang="en-US" sz="1400" b="1" dirty="0">
                <a:solidFill>
                  <a:srgbClr val="0000FF"/>
                </a:solidFill>
                <a:latin typeface="Monaco"/>
                <a:cs typeface="Monaco"/>
              </a:rPr>
              <a:t>; // </a:t>
            </a:r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end radiation</a:t>
            </a:r>
          </a:p>
          <a:p>
            <a:endParaRPr lang="en-US" sz="1400" b="1" dirty="0">
              <a:solidFill>
                <a:srgbClr val="0000FF"/>
              </a:solidFill>
              <a:latin typeface="Monaco"/>
              <a:cs typeface="Monaco"/>
            </a:endParaRPr>
          </a:p>
          <a:p>
            <a:r>
              <a:rPr lang="en-US" sz="1400" b="1" dirty="0">
                <a:solidFill>
                  <a:srgbClr val="0000FF"/>
                </a:solidFill>
                <a:latin typeface="Monaco"/>
                <a:cs typeface="Monaco"/>
              </a:rPr>
              <a:t>	</a:t>
            </a:r>
            <a:r>
              <a:rPr lang="en-US" sz="1400" b="1" dirty="0" err="1">
                <a:solidFill>
                  <a:srgbClr val="0000FF"/>
                </a:solidFill>
                <a:latin typeface="Monaco"/>
                <a:cs typeface="Monaco"/>
              </a:rPr>
              <a:t>MPI_Pcontrol</a:t>
            </a:r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(2)</a:t>
            </a:r>
            <a:r>
              <a:rPr lang="en-US" sz="1400" b="1" dirty="0">
                <a:solidFill>
                  <a:srgbClr val="0000FF"/>
                </a:solidFill>
                <a:latin typeface="Monaco"/>
                <a:cs typeface="Monaco"/>
              </a:rPr>
              <a:t>; </a:t>
            </a:r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 /</a:t>
            </a:r>
            <a:r>
              <a:rPr lang="en-US" sz="1400" b="1" dirty="0">
                <a:solidFill>
                  <a:srgbClr val="0000FF"/>
                </a:solidFill>
                <a:latin typeface="Monaco"/>
                <a:cs typeface="Monaco"/>
              </a:rPr>
              <a:t>/ start </a:t>
            </a:r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hydro</a:t>
            </a:r>
            <a:endParaRPr lang="en-US" sz="1400" b="1" dirty="0">
              <a:solidFill>
                <a:srgbClr val="0000FF"/>
              </a:solidFill>
              <a:latin typeface="Monaco"/>
              <a:cs typeface="Monaco"/>
            </a:endParaRPr>
          </a:p>
          <a:p>
            <a:r>
              <a:rPr lang="en-US" sz="1400" dirty="0" smtClean="0">
                <a:latin typeface="Monaco"/>
                <a:cs typeface="Monaco"/>
              </a:rPr>
              <a:t>	</a:t>
            </a:r>
            <a:r>
              <a:rPr lang="en-US" sz="1400" dirty="0" err="1" smtClean="0">
                <a:latin typeface="Monaco"/>
                <a:cs typeface="Monaco"/>
              </a:rPr>
              <a:t>do_hydro</a:t>
            </a:r>
            <a:r>
              <a:rPr lang="en-US" sz="1400" dirty="0" smtClean="0">
                <a:latin typeface="Monaco"/>
                <a:cs typeface="Monaco"/>
              </a:rPr>
              <a:t>()</a:t>
            </a:r>
          </a:p>
          <a:p>
            <a:r>
              <a:rPr lang="en-US" sz="1400" b="1" dirty="0">
                <a:solidFill>
                  <a:srgbClr val="0000FF"/>
                </a:solidFill>
                <a:latin typeface="Monaco"/>
                <a:cs typeface="Monaco"/>
              </a:rPr>
              <a:t>	</a:t>
            </a:r>
            <a:r>
              <a:rPr lang="en-US" sz="1400" b="1" dirty="0" err="1">
                <a:solidFill>
                  <a:srgbClr val="0000FF"/>
                </a:solidFill>
                <a:latin typeface="Monaco"/>
                <a:cs typeface="Monaco"/>
              </a:rPr>
              <a:t>MPI_Pcontrol</a:t>
            </a:r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(-2</a:t>
            </a:r>
            <a:r>
              <a:rPr lang="en-US" sz="1400" b="1" dirty="0">
                <a:solidFill>
                  <a:srgbClr val="0000FF"/>
                </a:solidFill>
                <a:latin typeface="Monaco"/>
                <a:cs typeface="Monaco"/>
              </a:rPr>
              <a:t>); </a:t>
            </a:r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/</a:t>
            </a:r>
            <a:r>
              <a:rPr lang="en-US" sz="1400" b="1" dirty="0">
                <a:solidFill>
                  <a:srgbClr val="0000FF"/>
                </a:solidFill>
                <a:latin typeface="Monaco"/>
                <a:cs typeface="Monaco"/>
              </a:rPr>
              <a:t>/ </a:t>
            </a:r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end hydro</a:t>
            </a:r>
          </a:p>
          <a:p>
            <a:endParaRPr lang="en-US" sz="1400" b="1" dirty="0">
              <a:solidFill>
                <a:srgbClr val="0000FF"/>
              </a:solidFill>
              <a:latin typeface="Monaco"/>
              <a:cs typeface="Monaco"/>
            </a:endParaRPr>
          </a:p>
          <a:p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	</a:t>
            </a:r>
            <a:r>
              <a:rPr lang="en-US" sz="1400" b="1" dirty="0" err="1" smtClean="0">
                <a:solidFill>
                  <a:srgbClr val="0000FF"/>
                </a:solidFill>
                <a:latin typeface="Monaco"/>
                <a:cs typeface="Monaco"/>
              </a:rPr>
              <a:t>MPI_Pcontrol</a:t>
            </a:r>
            <a:r>
              <a:rPr lang="en-US" sz="1400" b="1" dirty="0" smtClean="0">
                <a:solidFill>
                  <a:srgbClr val="0000FF"/>
                </a:solidFill>
                <a:latin typeface="Monaco"/>
                <a:cs typeface="Monaco"/>
              </a:rPr>
              <a:t>(-1); // end time step</a:t>
            </a:r>
          </a:p>
          <a:p>
            <a:r>
              <a:rPr lang="en-US" sz="1400" dirty="0" smtClean="0">
                <a:latin typeface="Monaco"/>
                <a:cs typeface="Monaco"/>
              </a:rPr>
              <a:t>}</a:t>
            </a:r>
            <a:endParaRPr lang="en-US" sz="1400" dirty="0">
              <a:latin typeface="Monaco"/>
              <a:cs typeface="Monaco"/>
            </a:endParaRPr>
          </a:p>
        </p:txBody>
      </p:sp>
      <p:pic>
        <p:nvPicPr>
          <p:cNvPr id="5" name="Picture 4" descr="abomin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06" y="3541414"/>
            <a:ext cx="2702247" cy="1941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35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 that are potentially better</a:t>
            </a:r>
            <a:br>
              <a:rPr lang="en-US" dirty="0" smtClean="0"/>
            </a:br>
            <a:r>
              <a:rPr lang="en-US" dirty="0" smtClean="0"/>
              <a:t>than </a:t>
            </a:r>
            <a:r>
              <a:rPr lang="en-US" dirty="0" err="1" smtClean="0"/>
              <a:t>MPI_Pcontrol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00438" y="1576878"/>
            <a:ext cx="3805182" cy="3062312"/>
            <a:chOff x="400438" y="1576878"/>
            <a:chExt cx="3805182" cy="3062312"/>
          </a:xfrm>
        </p:grpSpPr>
        <p:pic>
          <p:nvPicPr>
            <p:cNvPr id="7" name="Picture 6" descr="punch-cards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8" y="1576878"/>
              <a:ext cx="3805182" cy="2637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463224" y="4269858"/>
              <a:ext cx="1608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Punch Cards</a:t>
              </a:r>
              <a:endParaRPr lang="en-US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9286" y="3460057"/>
            <a:ext cx="4116742" cy="2375430"/>
            <a:chOff x="4579286" y="3460057"/>
            <a:chExt cx="4116742" cy="2375430"/>
          </a:xfrm>
        </p:grpSpPr>
        <p:pic>
          <p:nvPicPr>
            <p:cNvPr id="10" name="Picture 9" descr="Turing-machin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286" y="3460057"/>
              <a:ext cx="4116742" cy="1976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714856" y="5466155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Turing Machine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5136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471" y="1648393"/>
            <a:ext cx="5297468" cy="424731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latin typeface="Monaco"/>
              <a:cs typeface="Monaco"/>
            </a:endParaRPr>
          </a:p>
          <a:p>
            <a:endParaRPr lang="en-US" dirty="0">
              <a:latin typeface="Monaco"/>
              <a:cs typeface="Monaco"/>
            </a:endParaRPr>
          </a:p>
          <a:p>
            <a:r>
              <a:rPr lang="en-US" dirty="0" smtClean="0">
                <a:latin typeface="Monaco"/>
                <a:cs typeface="Monaco"/>
              </a:rPr>
              <a:t>	for (</a:t>
            </a:r>
            <a:r>
              <a:rPr lang="en-US" dirty="0" err="1" smtClean="0">
                <a:latin typeface="Monaco"/>
                <a:cs typeface="Monaco"/>
              </a:rPr>
              <a:t>i</a:t>
            </a:r>
            <a:r>
              <a:rPr lang="en-US" dirty="0" smtClean="0">
                <a:latin typeface="Monaco"/>
                <a:cs typeface="Monaco"/>
              </a:rPr>
              <a:t>=0; </a:t>
            </a:r>
            <a:r>
              <a:rPr lang="en-US" dirty="0" err="1" smtClean="0">
                <a:latin typeface="Monaco"/>
                <a:cs typeface="Monaco"/>
              </a:rPr>
              <a:t>i</a:t>
            </a:r>
            <a:r>
              <a:rPr lang="en-US" dirty="0" smtClean="0">
                <a:latin typeface="Monaco"/>
                <a:cs typeface="Monaco"/>
              </a:rPr>
              <a:t> &lt; </a:t>
            </a:r>
            <a:r>
              <a:rPr lang="en-US" dirty="0" err="1" smtClean="0">
                <a:latin typeface="Monaco"/>
                <a:cs typeface="Monaco"/>
              </a:rPr>
              <a:t>nsteps</a:t>
            </a:r>
            <a:r>
              <a:rPr lang="en-US" dirty="0" smtClean="0">
                <a:latin typeface="Monaco"/>
                <a:cs typeface="Monaco"/>
              </a:rPr>
              <a:t>; </a:t>
            </a:r>
            <a:r>
              <a:rPr lang="en-US" dirty="0" err="1" smtClean="0">
                <a:latin typeface="Monaco"/>
                <a:cs typeface="Monaco"/>
              </a:rPr>
              <a:t>i</a:t>
            </a:r>
            <a:r>
              <a:rPr lang="en-US" dirty="0" smtClean="0">
                <a:latin typeface="Monaco"/>
                <a:cs typeface="Monaco"/>
              </a:rPr>
              <a:t>++) {</a:t>
            </a:r>
          </a:p>
          <a:p>
            <a:endParaRPr lang="en-US" dirty="0">
              <a:latin typeface="Monaco"/>
              <a:cs typeface="Monaco"/>
            </a:endParaRPr>
          </a:p>
          <a:p>
            <a:endParaRPr lang="en-US" dirty="0" smtClean="0">
              <a:latin typeface="Monaco"/>
              <a:cs typeface="Monaco"/>
            </a:endParaRPr>
          </a:p>
          <a:p>
            <a:r>
              <a:rPr lang="en-US" dirty="0" smtClean="0">
                <a:latin typeface="Monaco"/>
                <a:cs typeface="Monaco"/>
              </a:rPr>
              <a:t>		</a:t>
            </a:r>
            <a:r>
              <a:rPr lang="en-US" dirty="0" err="1" smtClean="0">
                <a:latin typeface="Monaco"/>
                <a:cs typeface="Monaco"/>
              </a:rPr>
              <a:t>do_radiation</a:t>
            </a:r>
            <a:r>
              <a:rPr lang="en-US" dirty="0" smtClean="0">
                <a:latin typeface="Monaco"/>
                <a:cs typeface="Monaco"/>
              </a:rPr>
              <a:t>();</a:t>
            </a:r>
          </a:p>
          <a:p>
            <a:endParaRPr lang="en-US" dirty="0" smtClean="0">
              <a:latin typeface="Monaco"/>
              <a:cs typeface="Monaco"/>
            </a:endParaRPr>
          </a:p>
          <a:p>
            <a:endParaRPr lang="en-US" dirty="0">
              <a:latin typeface="Monaco"/>
              <a:cs typeface="Monaco"/>
            </a:endParaRPr>
          </a:p>
          <a:p>
            <a:endParaRPr lang="en-US" dirty="0" smtClean="0">
              <a:latin typeface="Monaco"/>
              <a:cs typeface="Monaco"/>
            </a:endParaRPr>
          </a:p>
          <a:p>
            <a:endParaRPr lang="en-US" dirty="0">
              <a:latin typeface="Monaco"/>
              <a:cs typeface="Monaco"/>
            </a:endParaRPr>
          </a:p>
          <a:p>
            <a:r>
              <a:rPr lang="en-US" dirty="0" smtClean="0">
                <a:latin typeface="Monaco"/>
                <a:cs typeface="Monaco"/>
              </a:rPr>
              <a:t>		</a:t>
            </a:r>
            <a:r>
              <a:rPr lang="en-US" dirty="0" err="1" smtClean="0">
                <a:latin typeface="Monaco"/>
                <a:cs typeface="Monaco"/>
              </a:rPr>
              <a:t>do_hydro</a:t>
            </a:r>
            <a:r>
              <a:rPr lang="en-US" dirty="0" smtClean="0">
                <a:latin typeface="Monaco"/>
                <a:cs typeface="Monaco"/>
              </a:rPr>
              <a:t>()</a:t>
            </a:r>
          </a:p>
          <a:p>
            <a:endParaRPr lang="en-US" dirty="0" smtClean="0">
              <a:latin typeface="Monaco"/>
              <a:cs typeface="Monaco"/>
            </a:endParaRPr>
          </a:p>
          <a:p>
            <a:endParaRPr lang="en-US" dirty="0">
              <a:latin typeface="Monaco"/>
              <a:cs typeface="Monaco"/>
            </a:endParaRPr>
          </a:p>
          <a:p>
            <a:endParaRPr lang="en-US" dirty="0" smtClean="0">
              <a:latin typeface="Monaco"/>
              <a:cs typeface="Monaco"/>
            </a:endParaRPr>
          </a:p>
          <a:p>
            <a:r>
              <a:rPr lang="en-US" dirty="0" smtClean="0">
                <a:latin typeface="Monaco"/>
                <a:cs typeface="Monaco"/>
              </a:rPr>
              <a:t>	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can help!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5590" y="1651127"/>
            <a:ext cx="5297468" cy="424731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Monaco"/>
                <a:cs typeface="Monaco"/>
              </a:rPr>
              <a:t>	#include “</a:t>
            </a:r>
            <a:r>
              <a:rPr lang="en-US" dirty="0" err="1" smtClean="0">
                <a:solidFill>
                  <a:srgbClr val="0000FF"/>
                </a:solidFill>
                <a:latin typeface="Monaco"/>
                <a:cs typeface="Monaco"/>
              </a:rPr>
              <a:t>phase_interface.h</a:t>
            </a:r>
            <a:r>
              <a:rPr lang="en-US" dirty="0" smtClean="0">
                <a:solidFill>
                  <a:srgbClr val="0000FF"/>
                </a:solidFill>
                <a:latin typeface="Monaco"/>
                <a:cs typeface="Monaco"/>
              </a:rPr>
              <a:t>”</a:t>
            </a:r>
          </a:p>
          <a:p>
            <a:endParaRPr lang="en-US" dirty="0" smtClean="0">
              <a:latin typeface="Monaco"/>
              <a:cs typeface="Monaco"/>
            </a:endParaRPr>
          </a:p>
          <a:p>
            <a:r>
              <a:rPr lang="en-US" dirty="0" smtClean="0">
                <a:latin typeface="Monaco"/>
                <a:cs typeface="Monaco"/>
              </a:rPr>
              <a:t>	for (</a:t>
            </a:r>
            <a:r>
              <a:rPr lang="en-US" dirty="0" err="1" smtClean="0">
                <a:latin typeface="Monaco"/>
                <a:cs typeface="Monaco"/>
              </a:rPr>
              <a:t>i</a:t>
            </a:r>
            <a:r>
              <a:rPr lang="en-US" dirty="0" smtClean="0">
                <a:latin typeface="Monaco"/>
                <a:cs typeface="Monaco"/>
              </a:rPr>
              <a:t>=0; </a:t>
            </a:r>
            <a:r>
              <a:rPr lang="en-US" dirty="0" err="1" smtClean="0">
                <a:latin typeface="Monaco"/>
                <a:cs typeface="Monaco"/>
              </a:rPr>
              <a:t>i</a:t>
            </a:r>
            <a:r>
              <a:rPr lang="en-US" dirty="0" smtClean="0">
                <a:latin typeface="Monaco"/>
                <a:cs typeface="Monaco"/>
              </a:rPr>
              <a:t> &lt; </a:t>
            </a:r>
            <a:r>
              <a:rPr lang="en-US" dirty="0" err="1" smtClean="0">
                <a:latin typeface="Monaco"/>
                <a:cs typeface="Monaco"/>
              </a:rPr>
              <a:t>nsteps</a:t>
            </a:r>
            <a:r>
              <a:rPr lang="en-US" dirty="0" smtClean="0">
                <a:latin typeface="Monaco"/>
                <a:cs typeface="Monaco"/>
              </a:rPr>
              <a:t>; </a:t>
            </a:r>
            <a:r>
              <a:rPr lang="en-US" dirty="0" err="1" smtClean="0">
                <a:latin typeface="Monaco"/>
                <a:cs typeface="Monaco"/>
              </a:rPr>
              <a:t>i</a:t>
            </a:r>
            <a:r>
              <a:rPr lang="en-US" dirty="0" smtClean="0">
                <a:latin typeface="Monaco"/>
                <a:cs typeface="Monaco"/>
              </a:rPr>
              <a:t>++) {</a:t>
            </a:r>
          </a:p>
          <a:p>
            <a:r>
              <a:rPr lang="en-US" dirty="0">
                <a:solidFill>
                  <a:srgbClr val="0000FF"/>
                </a:solidFill>
                <a:latin typeface="Monaco"/>
                <a:cs typeface="Monaco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Monaco"/>
                <a:cs typeface="Monaco"/>
              </a:rPr>
              <a:t>	</a:t>
            </a:r>
            <a:r>
              <a:rPr lang="en-US" dirty="0" err="1" smtClean="0">
                <a:solidFill>
                  <a:srgbClr val="0000FF"/>
                </a:solidFill>
                <a:latin typeface="Monaco"/>
                <a:cs typeface="Monaco"/>
              </a:rPr>
              <a:t>start_step</a:t>
            </a:r>
            <a:r>
              <a:rPr lang="en-US" dirty="0" smtClean="0">
                <a:solidFill>
                  <a:srgbClr val="0000FF"/>
                </a:solidFill>
                <a:latin typeface="Monaco"/>
                <a:cs typeface="Monaco"/>
              </a:rPr>
              <a:t>();</a:t>
            </a:r>
          </a:p>
          <a:p>
            <a:endParaRPr lang="en-US" dirty="0" smtClean="0">
              <a:latin typeface="Monaco"/>
              <a:cs typeface="Monaco"/>
            </a:endParaRPr>
          </a:p>
          <a:p>
            <a:r>
              <a:rPr lang="en-US" dirty="0">
                <a:solidFill>
                  <a:srgbClr val="0000FF"/>
                </a:solidFill>
                <a:latin typeface="Monaco"/>
                <a:cs typeface="Monaco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Monaco"/>
                <a:cs typeface="Monaco"/>
              </a:rPr>
              <a:t>	</a:t>
            </a:r>
            <a:r>
              <a:rPr lang="en-US" dirty="0" err="1" smtClean="0">
                <a:solidFill>
                  <a:srgbClr val="0000FF"/>
                </a:solidFill>
                <a:latin typeface="Monaco"/>
                <a:cs typeface="Monaco"/>
              </a:rPr>
              <a:t>start_phase</a:t>
            </a:r>
            <a:r>
              <a:rPr lang="en-US" dirty="0" smtClean="0">
                <a:solidFill>
                  <a:srgbClr val="0000FF"/>
                </a:solidFill>
                <a:latin typeface="Monaco"/>
                <a:cs typeface="Monaco"/>
              </a:rPr>
              <a:t>(“radiation”);</a:t>
            </a:r>
          </a:p>
          <a:p>
            <a:r>
              <a:rPr lang="en-US" dirty="0" smtClean="0">
                <a:latin typeface="Monaco"/>
                <a:cs typeface="Monaco"/>
              </a:rPr>
              <a:t>		</a:t>
            </a:r>
            <a:r>
              <a:rPr lang="en-US" dirty="0" err="1" smtClean="0">
                <a:latin typeface="Monaco"/>
                <a:cs typeface="Monaco"/>
              </a:rPr>
              <a:t>do_radiation</a:t>
            </a:r>
            <a:r>
              <a:rPr lang="en-US" dirty="0" smtClean="0">
                <a:latin typeface="Monaco"/>
                <a:cs typeface="Monaco"/>
              </a:rPr>
              <a:t>();</a:t>
            </a:r>
          </a:p>
          <a:p>
            <a:r>
              <a:rPr lang="en-US" dirty="0">
                <a:solidFill>
                  <a:srgbClr val="0000FF"/>
                </a:solidFill>
                <a:latin typeface="Monaco"/>
                <a:cs typeface="Monaco"/>
              </a:rPr>
              <a:t>		</a:t>
            </a:r>
            <a:r>
              <a:rPr lang="en-US" dirty="0" err="1" smtClean="0">
                <a:solidFill>
                  <a:srgbClr val="0000FF"/>
                </a:solidFill>
                <a:latin typeface="Monaco"/>
                <a:cs typeface="Monaco"/>
              </a:rPr>
              <a:t>end_phase</a:t>
            </a:r>
            <a:r>
              <a:rPr lang="en-US" dirty="0" smtClean="0">
                <a:solidFill>
                  <a:srgbClr val="0000FF"/>
                </a:solidFill>
                <a:latin typeface="Monaco"/>
                <a:cs typeface="Monaco"/>
              </a:rPr>
              <a:t>()</a:t>
            </a:r>
            <a:r>
              <a:rPr lang="en-US" dirty="0">
                <a:solidFill>
                  <a:srgbClr val="0000FF"/>
                </a:solidFill>
                <a:latin typeface="Monaco"/>
                <a:cs typeface="Monaco"/>
              </a:rPr>
              <a:t>;</a:t>
            </a:r>
          </a:p>
          <a:p>
            <a:endParaRPr lang="en-US" dirty="0">
              <a:latin typeface="Monaco"/>
              <a:cs typeface="Monaco"/>
            </a:endParaRPr>
          </a:p>
          <a:p>
            <a:r>
              <a:rPr lang="en-US" dirty="0">
                <a:solidFill>
                  <a:srgbClr val="0000FF"/>
                </a:solidFill>
                <a:latin typeface="Monaco"/>
                <a:cs typeface="Monaco"/>
              </a:rPr>
              <a:t>		</a:t>
            </a:r>
            <a:r>
              <a:rPr lang="en-US" dirty="0" err="1">
                <a:solidFill>
                  <a:srgbClr val="0000FF"/>
                </a:solidFill>
                <a:latin typeface="Monaco"/>
                <a:cs typeface="Monaco"/>
              </a:rPr>
              <a:t>start_phase</a:t>
            </a:r>
            <a:r>
              <a:rPr lang="en-US" dirty="0">
                <a:solidFill>
                  <a:srgbClr val="0000FF"/>
                </a:solidFill>
                <a:latin typeface="Monaco"/>
                <a:cs typeface="Monaco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Monaco"/>
                <a:cs typeface="Monaco"/>
              </a:rPr>
              <a:t>“hydro”</a:t>
            </a:r>
            <a:r>
              <a:rPr lang="en-US" dirty="0">
                <a:solidFill>
                  <a:srgbClr val="0000FF"/>
                </a:solidFill>
                <a:latin typeface="Monaco"/>
                <a:cs typeface="Monaco"/>
              </a:rPr>
              <a:t>);</a:t>
            </a:r>
          </a:p>
          <a:p>
            <a:r>
              <a:rPr lang="en-US" dirty="0" smtClean="0">
                <a:latin typeface="Monaco"/>
                <a:cs typeface="Monaco"/>
              </a:rPr>
              <a:t>		</a:t>
            </a:r>
            <a:r>
              <a:rPr lang="en-US" dirty="0" err="1" smtClean="0">
                <a:latin typeface="Monaco"/>
                <a:cs typeface="Monaco"/>
              </a:rPr>
              <a:t>do_hydro</a:t>
            </a:r>
            <a:r>
              <a:rPr lang="en-US" dirty="0" smtClean="0">
                <a:latin typeface="Monaco"/>
                <a:cs typeface="Monaco"/>
              </a:rPr>
              <a:t>()</a:t>
            </a:r>
          </a:p>
          <a:p>
            <a:r>
              <a:rPr lang="en-US" dirty="0">
                <a:solidFill>
                  <a:srgbClr val="0000FF"/>
                </a:solidFill>
                <a:latin typeface="Monaco"/>
                <a:cs typeface="Monaco"/>
              </a:rPr>
              <a:t>		</a:t>
            </a:r>
            <a:r>
              <a:rPr lang="en-US" dirty="0" err="1" smtClean="0">
                <a:solidFill>
                  <a:srgbClr val="0000FF"/>
                </a:solidFill>
                <a:latin typeface="Monaco"/>
                <a:cs typeface="Monaco"/>
              </a:rPr>
              <a:t>end_phase</a:t>
            </a:r>
            <a:r>
              <a:rPr lang="en-US" dirty="0" smtClean="0">
                <a:solidFill>
                  <a:srgbClr val="0000FF"/>
                </a:solidFill>
                <a:latin typeface="Monaco"/>
                <a:cs typeface="Monaco"/>
              </a:rPr>
              <a:t>()</a:t>
            </a:r>
            <a:r>
              <a:rPr lang="en-US" dirty="0">
                <a:solidFill>
                  <a:srgbClr val="0000FF"/>
                </a:solidFill>
                <a:latin typeface="Monaco"/>
                <a:cs typeface="Monaco"/>
              </a:rPr>
              <a:t>;</a:t>
            </a:r>
          </a:p>
          <a:p>
            <a:endParaRPr lang="en-US" dirty="0" smtClean="0">
              <a:latin typeface="Monaco"/>
              <a:cs typeface="Monaco"/>
            </a:endParaRPr>
          </a:p>
          <a:p>
            <a:r>
              <a:rPr lang="en-US" dirty="0">
                <a:solidFill>
                  <a:srgbClr val="0000FF"/>
                </a:solidFill>
                <a:latin typeface="Monaco"/>
                <a:cs typeface="Monaco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Monaco"/>
                <a:cs typeface="Monaco"/>
              </a:rPr>
              <a:t>	</a:t>
            </a:r>
            <a:r>
              <a:rPr lang="en-US" dirty="0" err="1" smtClean="0">
                <a:solidFill>
                  <a:srgbClr val="0000FF"/>
                </a:solidFill>
                <a:latin typeface="Monaco"/>
                <a:cs typeface="Monaco"/>
              </a:rPr>
              <a:t>end_step</a:t>
            </a:r>
            <a:r>
              <a:rPr lang="en-US" dirty="0" smtClean="0">
                <a:solidFill>
                  <a:srgbClr val="0000FF"/>
                </a:solidFill>
                <a:latin typeface="Monaco"/>
                <a:cs typeface="Monaco"/>
              </a:rPr>
              <a:t>();</a:t>
            </a:r>
          </a:p>
          <a:p>
            <a:r>
              <a:rPr lang="en-US" dirty="0" smtClean="0">
                <a:latin typeface="Monaco"/>
                <a:cs typeface="Monaco"/>
              </a:rPr>
              <a:t>	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253676" y="1858861"/>
            <a:ext cx="3562388" cy="3691355"/>
            <a:chOff x="5253676" y="1858861"/>
            <a:chExt cx="3562388" cy="3691355"/>
          </a:xfrm>
        </p:grpSpPr>
        <p:pic>
          <p:nvPicPr>
            <p:cNvPr id="9" name="Picture 8" descr="pig-logo-shadow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676" y="1858861"/>
              <a:ext cx="3562388" cy="35623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359043" y="5180884"/>
              <a:ext cx="1638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That’s better!</a:t>
              </a:r>
              <a:endParaRPr lang="en-US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0" y="30574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0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generates </a:t>
            </a:r>
            <a:br>
              <a:rPr lang="en-US" dirty="0" smtClean="0"/>
            </a:br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581753" y="3853498"/>
            <a:ext cx="2978988" cy="5061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Unmarshalling</a:t>
            </a:r>
            <a:r>
              <a:rPr lang="en-US" sz="1600" dirty="0" smtClean="0">
                <a:solidFill>
                  <a:srgbClr val="000000"/>
                </a:solidFill>
              </a:rPr>
              <a:t> code for Tools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>
            <a:stCxn id="4" idx="2"/>
            <a:endCxn id="12" idx="0"/>
          </p:cNvCxnSpPr>
          <p:nvPr/>
        </p:nvCxnSpPr>
        <p:spPr>
          <a:xfrm>
            <a:off x="4492623" y="1389664"/>
            <a:ext cx="23221" cy="1010549"/>
          </a:xfrm>
          <a:prstGeom prst="straightConnector1">
            <a:avLst/>
          </a:prstGeom>
          <a:ln w="317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ig-logo-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10" y="2400213"/>
            <a:ext cx="1119068" cy="1119068"/>
          </a:xfrm>
          <a:prstGeom prst="rect">
            <a:avLst/>
          </a:prstGeom>
        </p:spPr>
      </p:pic>
      <p:cxnSp>
        <p:nvCxnSpPr>
          <p:cNvPr id="33" name="Straight Arrow Connector 32"/>
          <p:cNvCxnSpPr>
            <a:stCxn id="12" idx="3"/>
            <a:endCxn id="5" idx="0"/>
          </p:cNvCxnSpPr>
          <p:nvPr/>
        </p:nvCxnSpPr>
        <p:spPr>
          <a:xfrm>
            <a:off x="5075378" y="2959747"/>
            <a:ext cx="1995869" cy="893751"/>
          </a:xfrm>
          <a:prstGeom prst="straightConnector1">
            <a:avLst/>
          </a:prstGeom>
          <a:ln w="317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331186" y="322674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Tool Interface</a:t>
            </a:r>
            <a:endParaRPr lang="en-US" b="1" dirty="0"/>
          </a:p>
        </p:txBody>
      </p:sp>
      <p:sp>
        <p:nvSpPr>
          <p:cNvPr id="89" name="Content Placeholder 1"/>
          <p:cNvSpPr txBox="1">
            <a:spLocks/>
          </p:cNvSpPr>
          <p:nvPr/>
        </p:nvSpPr>
        <p:spPr>
          <a:xfrm>
            <a:off x="5014148" y="4602094"/>
            <a:ext cx="4129852" cy="1155239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8650" indent="-21590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7113" indent="-34290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 smtClean="0"/>
              <a:t>Decodes arguments from </a:t>
            </a:r>
            <a:r>
              <a:rPr lang="en-US" sz="1800" dirty="0" err="1" smtClean="0"/>
              <a:t>MPI_Pcontrol</a:t>
            </a:r>
            <a:r>
              <a:rPr lang="en-US" sz="1800" dirty="0" smtClean="0"/>
              <a:t>()</a:t>
            </a:r>
          </a:p>
          <a:p>
            <a:pPr lvl="1"/>
            <a:r>
              <a:rPr lang="en-US" sz="1800" dirty="0" smtClean="0"/>
              <a:t>Delegates to handler </a:t>
            </a:r>
            <a:r>
              <a:rPr lang="en-US" sz="1800" dirty="0" smtClean="0"/>
              <a:t>callbacks</a:t>
            </a:r>
          </a:p>
          <a:p>
            <a:pPr lvl="1"/>
            <a:r>
              <a:rPr lang="en-US" sz="1800" dirty="0" smtClean="0"/>
              <a:t>Publish/</a:t>
            </a:r>
            <a:r>
              <a:rPr lang="en-US" sz="1800" smtClean="0"/>
              <a:t>subscribe interface</a:t>
            </a:r>
            <a:endParaRPr lang="en-US" sz="1800" dirty="0" smtClean="0"/>
          </a:p>
        </p:txBody>
      </p:sp>
      <p:sp>
        <p:nvSpPr>
          <p:cNvPr id="97" name="Rectangle 96"/>
          <p:cNvSpPr/>
          <p:nvPr/>
        </p:nvSpPr>
        <p:spPr bwMode="auto">
          <a:xfrm>
            <a:off x="395123" y="3839134"/>
            <a:ext cx="1573657" cy="5061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C header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2245968" y="3852591"/>
            <a:ext cx="2006181" cy="5245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Fortran header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99" name="Straight Arrow Connector 98"/>
          <p:cNvCxnSpPr>
            <a:stCxn id="12" idx="1"/>
            <a:endCxn id="97" idx="0"/>
          </p:cNvCxnSpPr>
          <p:nvPr/>
        </p:nvCxnSpPr>
        <p:spPr>
          <a:xfrm flipH="1">
            <a:off x="1181952" y="2959747"/>
            <a:ext cx="2774358" cy="879387"/>
          </a:xfrm>
          <a:prstGeom prst="straightConnector1">
            <a:avLst/>
          </a:prstGeom>
          <a:ln w="317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2" idx="1"/>
            <a:endCxn id="98" idx="0"/>
          </p:cNvCxnSpPr>
          <p:nvPr/>
        </p:nvCxnSpPr>
        <p:spPr>
          <a:xfrm flipH="1">
            <a:off x="3249059" y="2959747"/>
            <a:ext cx="707251" cy="892844"/>
          </a:xfrm>
          <a:prstGeom prst="straightConnector1">
            <a:avLst/>
          </a:prstGeom>
          <a:ln w="317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Content Placeholder 1"/>
          <p:cNvSpPr>
            <a:spLocks noGrp="1"/>
          </p:cNvSpPr>
          <p:nvPr>
            <p:ph idx="1"/>
          </p:nvPr>
        </p:nvSpPr>
        <p:spPr>
          <a:xfrm>
            <a:off x="0" y="4694288"/>
            <a:ext cx="5343407" cy="1524008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Application headers contain only macros!</a:t>
            </a:r>
          </a:p>
          <a:p>
            <a:pPr lvl="1"/>
            <a:r>
              <a:rPr lang="en-US" sz="1800" dirty="0" smtClean="0"/>
              <a:t>Macros call </a:t>
            </a:r>
            <a:r>
              <a:rPr lang="en-US" sz="1800" dirty="0" err="1" smtClean="0"/>
              <a:t>MPI_Pcontrol</a:t>
            </a:r>
            <a:r>
              <a:rPr lang="en-US" sz="1800" dirty="0" smtClean="0"/>
              <a:t>() </a:t>
            </a:r>
            <a:r>
              <a:rPr lang="en-US" sz="1800" dirty="0"/>
              <a:t>with encoded arguments</a:t>
            </a:r>
            <a:endParaRPr lang="en-US" sz="1800" dirty="0" smtClean="0"/>
          </a:p>
          <a:p>
            <a:pPr lvl="1"/>
            <a:r>
              <a:rPr lang="en-US" sz="1800" dirty="0" smtClean="0"/>
              <a:t>No special library to link to!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55038" y="2671704"/>
            <a:ext cx="259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Application Interfaces</a:t>
            </a:r>
            <a:endParaRPr lang="en-US" b="1" dirty="0"/>
          </a:p>
        </p:txBody>
      </p:sp>
      <p:sp>
        <p:nvSpPr>
          <p:cNvPr id="123" name="Trapezoid 122"/>
          <p:cNvSpPr/>
          <p:nvPr/>
        </p:nvSpPr>
        <p:spPr bwMode="auto">
          <a:xfrm rot="16200000">
            <a:off x="4532020" y="844318"/>
            <a:ext cx="1810926" cy="602078"/>
          </a:xfrm>
          <a:prstGeom prst="trapezoid">
            <a:avLst>
              <a:gd name="adj" fmla="val 110937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738517" y="239444"/>
            <a:ext cx="2775187" cy="1815882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Monaco"/>
                <a:cs typeface="Monaco"/>
              </a:rPr>
              <a:t>void </a:t>
            </a:r>
            <a:r>
              <a:rPr lang="en-US" sz="1400" dirty="0" err="1" smtClean="0">
                <a:latin typeface="Monaco"/>
                <a:cs typeface="Monaco"/>
              </a:rPr>
              <a:t>start_step</a:t>
            </a:r>
            <a:r>
              <a:rPr lang="en-US" sz="1400" dirty="0">
                <a:latin typeface="Monaco"/>
                <a:cs typeface="Monaco"/>
              </a:rPr>
              <a:t>()</a:t>
            </a:r>
            <a:r>
              <a:rPr lang="en-US" sz="1400" dirty="0" smtClean="0">
                <a:latin typeface="Monaco"/>
                <a:cs typeface="Monaco"/>
              </a:rPr>
              <a:t>;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en-US" sz="1400" dirty="0">
                <a:latin typeface="Monaco"/>
                <a:cs typeface="Monaco"/>
              </a:rPr>
              <a:t>void </a:t>
            </a:r>
            <a:r>
              <a:rPr lang="en-US" sz="1400" dirty="0" err="1" smtClean="0">
                <a:latin typeface="Monaco"/>
                <a:cs typeface="Monaco"/>
              </a:rPr>
              <a:t>end_step</a:t>
            </a:r>
            <a:r>
              <a:rPr lang="en-US" sz="1400" dirty="0">
                <a:latin typeface="Monaco"/>
                <a:cs typeface="Monaco"/>
              </a:rPr>
              <a:t>();</a:t>
            </a:r>
          </a:p>
          <a:p>
            <a:endParaRPr lang="en-US" sz="1400" dirty="0" smtClean="0">
              <a:latin typeface="Monaco"/>
              <a:cs typeface="Monaco"/>
            </a:endParaRPr>
          </a:p>
          <a:p>
            <a:r>
              <a:rPr lang="en-US" sz="1400" dirty="0" smtClean="0">
                <a:latin typeface="Monaco"/>
                <a:cs typeface="Monaco"/>
              </a:rPr>
              <a:t>void </a:t>
            </a:r>
            <a:r>
              <a:rPr lang="en-US" sz="1400" dirty="0" err="1" smtClean="0">
                <a:latin typeface="Monaco"/>
                <a:cs typeface="Monaco"/>
              </a:rPr>
              <a:t>start_phase</a:t>
            </a:r>
            <a:r>
              <a:rPr lang="en-US" sz="1400" dirty="0" smtClean="0">
                <a:latin typeface="Monaco"/>
                <a:cs typeface="Monaco"/>
              </a:rPr>
              <a:t> (</a:t>
            </a:r>
          </a:p>
          <a:p>
            <a:r>
              <a:rPr lang="en-US" sz="1400" dirty="0">
                <a:latin typeface="Monaco"/>
                <a:cs typeface="Monaco"/>
              </a:rPr>
              <a:t>	</a:t>
            </a:r>
            <a:r>
              <a:rPr lang="en-US" sz="1400" dirty="0" err="1" smtClean="0">
                <a:latin typeface="Monaco"/>
                <a:cs typeface="Monaco"/>
              </a:rPr>
              <a:t>const</a:t>
            </a:r>
            <a:r>
              <a:rPr lang="en-US" sz="1400" dirty="0" smtClean="0">
                <a:latin typeface="Monaco"/>
                <a:cs typeface="Monaco"/>
              </a:rPr>
              <a:t> </a:t>
            </a:r>
            <a:r>
              <a:rPr lang="en-US" sz="1400" dirty="0">
                <a:latin typeface="Monaco"/>
                <a:cs typeface="Monaco"/>
              </a:rPr>
              <a:t>char* </a:t>
            </a:r>
            <a:r>
              <a:rPr lang="en-US" sz="1400" dirty="0" smtClean="0">
                <a:latin typeface="Monaco"/>
                <a:cs typeface="Monaco"/>
              </a:rPr>
              <a:t>name)</a:t>
            </a:r>
            <a:r>
              <a:rPr lang="en-US" sz="1400" dirty="0">
                <a:latin typeface="Monaco"/>
                <a:cs typeface="Monaco"/>
              </a:rPr>
              <a:t>;</a:t>
            </a:r>
          </a:p>
          <a:p>
            <a:endParaRPr lang="en-US" sz="1400" dirty="0" smtClean="0">
              <a:latin typeface="Monaco"/>
              <a:cs typeface="Monaco"/>
            </a:endParaRPr>
          </a:p>
          <a:p>
            <a:r>
              <a:rPr lang="en-US" sz="1400" dirty="0" smtClean="0">
                <a:latin typeface="Monaco"/>
                <a:cs typeface="Monaco"/>
              </a:rPr>
              <a:t>void </a:t>
            </a:r>
            <a:r>
              <a:rPr lang="en-US" sz="1400" dirty="0" err="1" smtClean="0">
                <a:latin typeface="Monaco"/>
                <a:cs typeface="Monaco"/>
              </a:rPr>
              <a:t>end_phase</a:t>
            </a:r>
            <a:r>
              <a:rPr lang="en-US" sz="1400" dirty="0" smtClean="0">
                <a:latin typeface="Monaco"/>
                <a:cs typeface="Monaco"/>
              </a:rPr>
              <a:t>(</a:t>
            </a:r>
            <a:r>
              <a:rPr lang="en-US" sz="1400" dirty="0">
                <a:latin typeface="Monaco"/>
                <a:cs typeface="Monaco"/>
              </a:rPr>
              <a:t>); </a:t>
            </a:r>
            <a:endParaRPr lang="en-US" sz="1400" dirty="0" smtClean="0">
              <a:latin typeface="Monaco"/>
              <a:cs typeface="Monaco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848436" y="893704"/>
            <a:ext cx="1288374" cy="4959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C Header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180666" y="2060222"/>
            <a:ext cx="201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hase_interface.h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1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>
        <a:ln w="3175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o Background Col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ln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3175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27936</TotalTime>
  <Words>517</Words>
  <Application>Microsoft Macintosh PowerPoint</Application>
  <PresentationFormat>On-screen Show (4:3)</PresentationFormat>
  <Paragraphs>162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Standard Background</vt:lpstr>
      <vt:lpstr>1_No Background Color</vt:lpstr>
      <vt:lpstr>PIG: a Profile Interface Generator</vt:lpstr>
      <vt:lpstr>Problem: Tool developers want more information about applications!</vt:lpstr>
      <vt:lpstr>How do I tell tools about my code?</vt:lpstr>
      <vt:lpstr>MPI provides a call that allows applications to talk to tools</vt:lpstr>
      <vt:lpstr>Instrumenting time steps</vt:lpstr>
      <vt:lpstr>Instrumenting regions</vt:lpstr>
      <vt:lpstr>Interfaces that are potentially better than MPI_Pcontrol</vt:lpstr>
      <vt:lpstr>PIG can help!</vt:lpstr>
      <vt:lpstr>PIG generates  interfaces</vt:lpstr>
      <vt:lpstr>PIG Output</vt:lpstr>
      <vt:lpstr>PIG Implementation</vt:lpstr>
      <vt:lpstr>PowerPoint Presentation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LLNL Template</dc:title>
  <dc:creator>TID</dc:creator>
  <cp:lastModifiedBy>Todd Gamblin</cp:lastModifiedBy>
  <cp:revision>1003</cp:revision>
  <cp:lastPrinted>2013-07-12T20:59:52Z</cp:lastPrinted>
  <dcterms:created xsi:type="dcterms:W3CDTF">2010-07-01T20:56:41Z</dcterms:created>
  <dcterms:modified xsi:type="dcterms:W3CDTF">2013-09-19T18:13:02Z</dcterms:modified>
</cp:coreProperties>
</file>