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13" r:id="rId1"/>
  </p:sldMasterIdLst>
  <p:notesMasterIdLst>
    <p:notesMasterId r:id="rId6"/>
  </p:notesMasterIdLst>
  <p:sldIdLst>
    <p:sldId id="256" r:id="rId2"/>
    <p:sldId id="265" r:id="rId3"/>
    <p:sldId id="297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hidden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4A604-6483-DB45-8F55-0C921843B508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50161-19F9-8D44-B8B2-277DB43D27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50161-19F9-8D44-B8B2-277DB43D27B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50161-19F9-8D44-B8B2-277DB43D27B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47901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71726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4875" y="124088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264106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124088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264106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1371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199"/>
            <a:ext cx="8686800" cy="513397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2BF105-0BAD-D145-9A98-3B443754243D}" type="datetimeFigureOut">
              <a:rPr lang="en-US" smtClean="0"/>
              <a:pPr/>
              <a:t>11/7/10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8D97CC-BFE9-6F4E-B6BF-738CF3529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vn.mpi-forum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Tool Interfaces for MPI-3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MPI-3 Tools Working Group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ubtitle 8"/>
          <p:cNvSpPr txBox="1">
            <a:spLocks/>
          </p:cNvSpPr>
          <p:nvPr/>
        </p:nvSpPr>
        <p:spPr>
          <a:xfrm>
            <a:off x="1227290" y="3436692"/>
            <a:ext cx="6858000" cy="4895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Status Report: November 2010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2490" y="3436692"/>
            <a:ext cx="7315200" cy="489570"/>
          </a:xfrm>
          <a:prstGeom prst="rect">
            <a:avLst/>
          </a:prstGeom>
          <a:noFill/>
          <a:ln w="6350" cap="rnd" cmpd="sng" algn="ctr">
            <a:solidFill>
              <a:schemeClr val="bg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922490" y="3436693"/>
            <a:ext cx="220510" cy="489570"/>
          </a:xfrm>
          <a:prstGeom prst="rect">
            <a:avLst/>
          </a:prstGeom>
          <a:solidFill>
            <a:schemeClr val="bg2"/>
          </a:solidFill>
          <a:ln w="6350" cap="rnd" cmpd="sng" algn="ctr">
            <a:solidFill>
              <a:schemeClr val="bg2">
                <a:lumMod val="9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22490" y="4522328"/>
            <a:ext cx="7628090" cy="16963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Goals of the tools WG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Extend tool support beyond the PMPI interface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Document state of the art for de-facto standard APIs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8075" y="2537787"/>
            <a:ext cx="7839021" cy="38924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User Requesting a Performance Variable from MPIT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86528" y="2865244"/>
            <a:ext cx="46551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Measurement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33495" y="2865244"/>
            <a:ext cx="2073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Setup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MPI Tool (MPIT)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4976"/>
            <a:ext cx="8686800" cy="13928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Goal: provide tools with access to MPI internal information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Access to configuration/control and performance variables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MPI implementation agnostic: tools query available information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608963" y="4741741"/>
            <a:ext cx="4039567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Control Variables</a:t>
            </a:r>
          </a:p>
          <a:p>
            <a:pPr marL="548640" lvl="1" indent="-274320"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2200" dirty="0" smtClean="0">
                <a:solidFill>
                  <a:schemeClr val="tx2"/>
                </a:solidFill>
              </a:rPr>
              <a:t>Short message / eager Limit</a:t>
            </a:r>
          </a:p>
          <a:p>
            <a:pPr marL="548640" lvl="1" indent="-274320"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2200" dirty="0" smtClean="0">
                <a:solidFill>
                  <a:schemeClr val="tx2"/>
                </a:solidFill>
              </a:rPr>
              <a:t>Startup control</a:t>
            </a:r>
          </a:p>
          <a:p>
            <a:pPr marL="548640" lvl="1" indent="-274320"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2200" dirty="0" smtClean="0">
                <a:solidFill>
                  <a:schemeClr val="tx2"/>
                </a:solidFill>
              </a:rPr>
              <a:t>Buffer sizes and management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5809" y="4741741"/>
            <a:ext cx="4050357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Performance Variables</a:t>
            </a:r>
          </a:p>
          <a:p>
            <a:pPr marL="548640" lvl="1" indent="-274320"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2200" dirty="0" smtClean="0">
                <a:solidFill>
                  <a:schemeClr val="tx2"/>
                </a:solidFill>
              </a:rPr>
              <a:t>Number of packets sent</a:t>
            </a:r>
          </a:p>
          <a:p>
            <a:pPr marL="548640" lvl="1" indent="-274320"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2200" dirty="0" smtClean="0">
                <a:solidFill>
                  <a:schemeClr val="tx2"/>
                </a:solidFill>
              </a:rPr>
              <a:t>Time spent blocking</a:t>
            </a:r>
          </a:p>
          <a:p>
            <a:pPr marL="548640" lvl="1" indent="-274320"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en-US" sz="2200" dirty="0" smtClean="0">
                <a:solidFill>
                  <a:schemeClr val="tx2"/>
                </a:solidFill>
              </a:rPr>
              <a:t>Memory allocated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216210" y="2891767"/>
            <a:ext cx="1300928" cy="1010891"/>
            <a:chOff x="2088467" y="2866257"/>
            <a:chExt cx="1412383" cy="1240795"/>
          </a:xfrm>
        </p:grpSpPr>
        <p:sp>
          <p:nvSpPr>
            <p:cNvPr id="23" name="Right Arrow 22"/>
            <p:cNvSpPr/>
            <p:nvPr/>
          </p:nvSpPr>
          <p:spPr>
            <a:xfrm rot="17131320" flipV="1">
              <a:off x="2043979" y="3282433"/>
              <a:ext cx="1240795" cy="408444"/>
            </a:xfrm>
            <a:prstGeom prst="right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088467" y="3196095"/>
              <a:ext cx="1412383" cy="511155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en-US" sz="1600" dirty="0" smtClean="0"/>
                <a:t>Return Var. Information</a:t>
              </a:r>
              <a:endParaRPr lang="en-US" sz="16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628075" y="3926004"/>
            <a:ext cx="7839021" cy="4941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MPI Implementation with MPIT</a:t>
            </a:r>
            <a:endParaRPr lang="en-US" sz="2000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585278" y="2953117"/>
            <a:ext cx="1300928" cy="1010891"/>
            <a:chOff x="317808" y="2941559"/>
            <a:chExt cx="1412383" cy="1240795"/>
          </a:xfrm>
        </p:grpSpPr>
        <p:sp>
          <p:nvSpPr>
            <p:cNvPr id="22" name="Right Arrow 21"/>
            <p:cNvSpPr/>
            <p:nvPr/>
          </p:nvSpPr>
          <p:spPr>
            <a:xfrm rot="4468680">
              <a:off x="430564" y="3357735"/>
              <a:ext cx="1240795" cy="408444"/>
            </a:xfrm>
            <a:prstGeom prst="right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7808" y="3196095"/>
              <a:ext cx="1412383" cy="511155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en-US" sz="1600" dirty="0" smtClean="0"/>
                <a:t>Query All</a:t>
              </a:r>
            </a:p>
            <a:p>
              <a:pPr algn="ctr">
                <a:lnSpc>
                  <a:spcPts val="1500"/>
                </a:lnSpc>
              </a:pPr>
              <a:r>
                <a:rPr lang="en-US" sz="1600" dirty="0" smtClean="0"/>
                <a:t>Variables</a:t>
              </a:r>
              <a:endParaRPr lang="en-US" sz="16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4818508" y="3750881"/>
            <a:ext cx="1875069" cy="25084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Measured Interval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190313" y="2953116"/>
            <a:ext cx="956309" cy="1010891"/>
            <a:chOff x="4231699" y="2941558"/>
            <a:chExt cx="1038239" cy="1240795"/>
          </a:xfrm>
        </p:grpSpPr>
        <p:sp>
          <p:nvSpPr>
            <p:cNvPr id="18" name="Right Arrow 17"/>
            <p:cNvSpPr/>
            <p:nvPr/>
          </p:nvSpPr>
          <p:spPr>
            <a:xfrm rot="4468680">
              <a:off x="4193815" y="3357734"/>
              <a:ext cx="1240795" cy="408444"/>
            </a:xfrm>
            <a:prstGeom prst="right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231699" y="3231077"/>
              <a:ext cx="1038239" cy="511155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en-US" sz="1600" dirty="0" smtClean="0"/>
                <a:t>Start</a:t>
              </a:r>
              <a:br>
                <a:rPr lang="en-US" sz="1600" dirty="0" smtClean="0"/>
              </a:br>
              <a:r>
                <a:rPr lang="en-US" sz="1600" dirty="0" smtClean="0"/>
                <a:t>Counter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53773" y="2953117"/>
            <a:ext cx="1012956" cy="1010891"/>
            <a:chOff x="6254807" y="2941559"/>
            <a:chExt cx="1099739" cy="1240795"/>
          </a:xfrm>
        </p:grpSpPr>
        <p:sp>
          <p:nvSpPr>
            <p:cNvPr id="20" name="Right Arrow 19"/>
            <p:cNvSpPr/>
            <p:nvPr/>
          </p:nvSpPr>
          <p:spPr>
            <a:xfrm rot="4468680">
              <a:off x="6152087" y="3357735"/>
              <a:ext cx="1240795" cy="408444"/>
            </a:xfrm>
            <a:prstGeom prst="right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254807" y="3231078"/>
              <a:ext cx="1099739" cy="511155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en-US" sz="1600" dirty="0" smtClean="0"/>
                <a:t>Stop</a:t>
              </a:r>
              <a:br>
                <a:rPr lang="en-US" sz="1600" dirty="0" smtClean="0"/>
              </a:br>
              <a:r>
                <a:rPr lang="en-US" sz="1600" dirty="0" smtClean="0"/>
                <a:t>Counter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357823" y="2891767"/>
            <a:ext cx="1067215" cy="1010891"/>
            <a:chOff x="7670580" y="2866257"/>
            <a:chExt cx="1158647" cy="1240795"/>
          </a:xfrm>
        </p:grpSpPr>
        <p:sp>
          <p:nvSpPr>
            <p:cNvPr id="28" name="Right Arrow 27"/>
            <p:cNvSpPr/>
            <p:nvPr/>
          </p:nvSpPr>
          <p:spPr>
            <a:xfrm rot="17131320" flipV="1">
              <a:off x="7553556" y="3282433"/>
              <a:ext cx="1240795" cy="408444"/>
            </a:xfrm>
            <a:prstGeom prst="right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670580" y="3231078"/>
              <a:ext cx="1158647" cy="511155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500"/>
                </a:lnSpc>
              </a:pPr>
              <a:r>
                <a:rPr lang="en-US" sz="1600" dirty="0" smtClean="0"/>
                <a:t>Counter</a:t>
              </a:r>
              <a:br>
                <a:rPr lang="en-US" sz="1600" dirty="0" smtClean="0"/>
              </a:br>
              <a:r>
                <a:rPr lang="en-US" sz="1600" dirty="0" smtClean="0"/>
                <a:t>Value</a:t>
              </a:r>
              <a:endParaRPr lang="en-US" sz="1600" dirty="0"/>
            </a:p>
          </p:txBody>
        </p:sp>
      </p:grpSp>
      <p:cxnSp>
        <p:nvCxnSpPr>
          <p:cNvPr id="33" name="Straight Connector 32"/>
          <p:cNvCxnSpPr/>
          <p:nvPr/>
        </p:nvCxnSpPr>
        <p:spPr>
          <a:xfrm rot="5400000">
            <a:off x="3379047" y="3455471"/>
            <a:ext cx="815995" cy="146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/>
      <p:bldP spid="31" grpId="0"/>
      <p:bldP spid="8" grpId="0" animBg="1"/>
      <p:bldP spid="10" grpId="0" animBg="1"/>
      <p:bldP spid="4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MPIR Companion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219200"/>
            <a:ext cx="4731657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Process acquisition interface</a:t>
            </a:r>
          </a:p>
          <a:p>
            <a:pPr lvl="1"/>
            <a:r>
              <a:rPr lang="en-US" dirty="0" smtClean="0"/>
              <a:t>Non-standard, created in late 90’s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Every MPI implements differently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Used by many tools (</a:t>
            </a:r>
            <a:r>
              <a:rPr lang="en-US" dirty="0" err="1" smtClean="0"/>
              <a:t>Totalview</a:t>
            </a:r>
            <a:r>
              <a:rPr lang="en-US" dirty="0" smtClean="0"/>
              <a:t>, DDT, O|SS)</a:t>
            </a:r>
          </a:p>
          <a:p>
            <a:pPr>
              <a:spcBef>
                <a:spcPts val="1600"/>
              </a:spcBef>
            </a:pPr>
            <a:r>
              <a:rPr lang="en-US" dirty="0" smtClean="0"/>
              <a:t>Standardize MPIR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No extensions or changes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 smtClean="0"/>
              <a:t>   (for now)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</a:t>
            </a:r>
            <a:r>
              <a:rPr lang="en-US" dirty="0" smtClean="0"/>
              <a:t>ompanion document to MPI</a:t>
            </a:r>
          </a:p>
          <a:p>
            <a:pPr>
              <a:spcBef>
                <a:spcPts val="1600"/>
              </a:spcBef>
            </a:pPr>
            <a:r>
              <a:rPr lang="en-US" dirty="0" smtClean="0"/>
              <a:t>Final draft on wiki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Passed 1</a:t>
            </a:r>
            <a:r>
              <a:rPr lang="en-US" baseline="30000" dirty="0" smtClean="0"/>
              <a:t>st</a:t>
            </a:r>
            <a:r>
              <a:rPr lang="en-US" dirty="0" smtClean="0"/>
              <a:t> Forum vote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vote in Dec.</a:t>
            </a:r>
          </a:p>
        </p:txBody>
      </p:sp>
      <p:sp>
        <p:nvSpPr>
          <p:cNvPr id="5" name="Rectangle 4"/>
          <p:cNvSpPr/>
          <p:nvPr/>
        </p:nvSpPr>
        <p:spPr>
          <a:xfrm>
            <a:off x="5188857" y="1461100"/>
            <a:ext cx="1717524" cy="14175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MPI </a:t>
            </a:r>
          </a:p>
          <a:p>
            <a:pPr algn="ctr"/>
            <a:r>
              <a:rPr lang="en-US"/>
              <a:t>implementation</a:t>
            </a:r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539618" y="2152945"/>
            <a:ext cx="1076476" cy="556378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MPIR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88586" y="1461100"/>
            <a:ext cx="1717524" cy="14175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MPI </a:t>
            </a:r>
          </a:p>
          <a:p>
            <a:pPr algn="ctr"/>
            <a:r>
              <a:rPr lang="en-US"/>
              <a:t>implementation</a:t>
            </a:r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88586" y="4823561"/>
            <a:ext cx="1717524" cy="14175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MPI </a:t>
            </a:r>
          </a:p>
          <a:p>
            <a:pPr algn="ctr"/>
            <a:r>
              <a:rPr lang="en-US"/>
              <a:t>implementation</a:t>
            </a:r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8857" y="4806622"/>
            <a:ext cx="1717524" cy="14175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MPI </a:t>
            </a:r>
          </a:p>
          <a:p>
            <a:pPr algn="ctr"/>
            <a:r>
              <a:rPr lang="en-US"/>
              <a:t>implementation</a:t>
            </a:r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313714" y="3301993"/>
            <a:ext cx="1681238" cy="1112767"/>
          </a:xfrm>
          <a:prstGeom prst="ellipse">
            <a:avLst/>
          </a:prstGeom>
          <a:solidFill>
            <a:schemeClr val="bg2">
              <a:lumMod val="75000"/>
              <a:alpha val="9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Parallel</a:t>
            </a:r>
          </a:p>
          <a:p>
            <a:pPr algn="ctr"/>
            <a:r>
              <a:rPr lang="en-US">
                <a:solidFill>
                  <a:srgbClr val="000000"/>
                </a:solidFill>
              </a:rPr>
              <a:t>Debugger</a:t>
            </a: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21" name="Straight Arrow Connector 20"/>
          <p:cNvCxnSpPr>
            <a:stCxn id="19" idx="7"/>
          </p:cNvCxnSpPr>
          <p:nvPr/>
        </p:nvCxnSpPr>
        <p:spPr>
          <a:xfrm rot="5400000" flipH="1" flipV="1">
            <a:off x="7705703" y="3175705"/>
            <a:ext cx="332287" cy="24621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1"/>
          </p:cNvCxnSpPr>
          <p:nvPr/>
        </p:nvCxnSpPr>
        <p:spPr>
          <a:xfrm rot="16200000" flipV="1">
            <a:off x="6270677" y="3175705"/>
            <a:ext cx="332287" cy="24621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3"/>
          </p:cNvCxnSpPr>
          <p:nvPr/>
        </p:nvCxnSpPr>
        <p:spPr>
          <a:xfrm rot="5400000">
            <a:off x="6276719" y="4288794"/>
            <a:ext cx="320203" cy="24621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7711745" y="4288793"/>
            <a:ext cx="320202" cy="24621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Plaque 30"/>
          <p:cNvSpPr/>
          <p:nvPr/>
        </p:nvSpPr>
        <p:spPr>
          <a:xfrm>
            <a:off x="7639347" y="2080375"/>
            <a:ext cx="1045276" cy="713867"/>
          </a:xfrm>
          <a:prstGeom prst="plaque">
            <a:avLst/>
          </a:prstGeom>
          <a:solidFill>
            <a:schemeClr val="accent4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/>
              <a:t>  MPIR</a:t>
            </a:r>
          </a:p>
        </p:txBody>
      </p:sp>
      <p:sp>
        <p:nvSpPr>
          <p:cNvPr id="32" name="Parallelogram 31"/>
          <p:cNvSpPr/>
          <p:nvPr/>
        </p:nvSpPr>
        <p:spPr>
          <a:xfrm>
            <a:off x="5394472" y="5522657"/>
            <a:ext cx="1354667" cy="556378"/>
          </a:xfrm>
          <a:prstGeom prst="parallelogram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MPIR</a:t>
            </a:r>
          </a:p>
        </p:txBody>
      </p:sp>
      <p:sp>
        <p:nvSpPr>
          <p:cNvPr id="33" name="Trapezoid 32"/>
          <p:cNvSpPr/>
          <p:nvPr/>
        </p:nvSpPr>
        <p:spPr>
          <a:xfrm>
            <a:off x="7523236" y="5515406"/>
            <a:ext cx="1277252" cy="556378"/>
          </a:xfrm>
          <a:prstGeom prst="trapezoid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MPIR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the Tools 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686800" cy="5295539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areas under discussion or possible directions</a:t>
            </a:r>
          </a:p>
          <a:p>
            <a:pPr lvl="1"/>
            <a:r>
              <a:rPr lang="en-US" dirty="0" smtClean="0"/>
              <a:t>Companion document to describe the message queue interface</a:t>
            </a:r>
          </a:p>
          <a:p>
            <a:pPr lvl="1"/>
            <a:r>
              <a:rPr lang="en-US" dirty="0" smtClean="0"/>
              <a:t>Extensions for further third party debug interfaces</a:t>
            </a:r>
          </a:p>
          <a:p>
            <a:pPr lvl="1"/>
            <a:r>
              <a:rPr lang="en-US" dirty="0" smtClean="0"/>
              <a:t>Standardization of a more scalable process acquisition API</a:t>
            </a:r>
          </a:p>
          <a:p>
            <a:pPr lvl="1"/>
            <a:r>
              <a:rPr lang="en-US" dirty="0" smtClean="0"/>
              <a:t>Extended version of </a:t>
            </a:r>
            <a:r>
              <a:rPr lang="en-US" dirty="0" err="1" smtClean="0"/>
              <a:t>MPI_PCONTROL</a:t>
            </a:r>
            <a:endParaRPr lang="en-US" dirty="0" smtClean="0"/>
          </a:p>
          <a:p>
            <a:pPr lvl="1"/>
            <a:r>
              <a:rPr lang="en-US" dirty="0" smtClean="0"/>
              <a:t>Low-level tracing options in MPIT</a:t>
            </a:r>
          </a:p>
          <a:p>
            <a:endParaRPr lang="en-US" dirty="0" smtClean="0"/>
          </a:p>
          <a:p>
            <a:r>
              <a:rPr lang="en-US" b="1" dirty="0" smtClean="0"/>
              <a:t>Other suggestions/contributions welcome!</a:t>
            </a:r>
          </a:p>
          <a:p>
            <a:pPr lvl="1"/>
            <a:r>
              <a:rPr lang="en-US" dirty="0" smtClean="0"/>
              <a:t>Bi-weekly phone calls: Monday 8am PT</a:t>
            </a:r>
          </a:p>
          <a:p>
            <a:pPr lvl="1"/>
            <a:r>
              <a:rPr lang="en-US" dirty="0" smtClean="0"/>
              <a:t>Documents, minutes, discussion on wiki:</a:t>
            </a:r>
            <a:br>
              <a:rPr lang="en-US" dirty="0" smtClean="0"/>
            </a:br>
            <a:r>
              <a:rPr lang="en-US" b="1" i="1" dirty="0" smtClean="0">
                <a:solidFill>
                  <a:srgbClr val="FF0000"/>
                </a:solidFill>
                <a:hlinkClick r:id="rId2"/>
              </a:rPr>
              <a:t>http://svn.mpi-forum.org/</a:t>
            </a:r>
            <a:r>
              <a:rPr lang="en-US" b="1" i="1" dirty="0" smtClean="0">
                <a:solidFill>
                  <a:srgbClr val="FF0000"/>
                </a:solidFill>
              </a:rPr>
              <a:t>   </a:t>
            </a:r>
            <a:r>
              <a:rPr lang="en-US" b="1" i="1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b="1" i="1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 MPI 3.0, Tools Workgroup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ustom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FF0000"/>
      </a:hlink>
      <a:folHlink>
        <a:srgbClr val="FF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10744</TotalTime>
  <Words>294</Words>
  <Application>Microsoft Macintosh PowerPoint</Application>
  <PresentationFormat>On-screen Show (4:3)</PresentationFormat>
  <Paragraphs>76</Paragraphs>
  <Slides>4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Tool Interfaces for MPI-3</vt:lpstr>
      <vt:lpstr>The MPI Tool (MPIT) Interface</vt:lpstr>
      <vt:lpstr>The MPIR Companion Document</vt:lpstr>
      <vt:lpstr>Next Steps for the Tools WG</vt:lpstr>
    </vt:vector>
  </TitlesOfParts>
  <Company>LLNL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Default</dc:creator>
  <cp:lastModifiedBy>Jeff Squyres</cp:lastModifiedBy>
  <cp:revision>42</cp:revision>
  <cp:lastPrinted>2010-10-05T17:27:35Z</cp:lastPrinted>
  <dcterms:created xsi:type="dcterms:W3CDTF">2010-11-07T11:32:37Z</dcterms:created>
  <dcterms:modified xsi:type="dcterms:W3CDTF">2010-11-07T12:02:44Z</dcterms:modified>
</cp:coreProperties>
</file>