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13" r:id="rId1"/>
  </p:sldMasterIdLst>
  <p:notesMasterIdLst>
    <p:notesMasterId r:id="rId7"/>
  </p:notesMasterIdLst>
  <p:sldIdLst>
    <p:sldId id="256" r:id="rId2"/>
    <p:sldId id="265" r:id="rId3"/>
    <p:sldId id="296" r:id="rId4"/>
    <p:sldId id="297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4A604-6483-DB45-8F55-0C921843B508}" type="datetimeFigureOut">
              <a:rPr lang="en-US" smtClean="0"/>
              <a:pPr/>
              <a:t>11/5/10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50161-19F9-8D44-B8B2-277DB43D2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50161-19F9-8D44-B8B2-277DB43D27B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50161-19F9-8D44-B8B2-277DB43D27B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50161-19F9-8D44-B8B2-277DB43D27B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147901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71726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A2BF105-0BAD-D145-9A98-3B443754243D}" type="datetimeFigureOut">
              <a:rPr lang="en-US" smtClean="0"/>
              <a:pPr/>
              <a:t>11/5/10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124088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264106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124088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264106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1371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A2BF105-0BAD-D145-9A98-3B443754243D}" type="datetimeFigureOut">
              <a:rPr lang="en-US" smtClean="0"/>
              <a:pPr/>
              <a:t>11/5/10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686800" cy="51339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2BF105-0BAD-D145-9A98-3B443754243D}" type="datetimeFigureOut">
              <a:rPr lang="en-US" smtClean="0"/>
              <a:pPr/>
              <a:t>11/5/10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vn.mpi-forum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Tool Interfaces for MPI-3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MPI-3 Tools Working Group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ubtitle 8"/>
          <p:cNvSpPr txBox="1">
            <a:spLocks/>
          </p:cNvSpPr>
          <p:nvPr/>
        </p:nvSpPr>
        <p:spPr>
          <a:xfrm>
            <a:off x="1227290" y="3436692"/>
            <a:ext cx="6858000" cy="48957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Status Report: November 2010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2490" y="3436692"/>
            <a:ext cx="7315200" cy="489570"/>
          </a:xfrm>
          <a:prstGeom prst="rect">
            <a:avLst/>
          </a:prstGeom>
          <a:noFill/>
          <a:ln w="6350" cap="rnd" cmpd="sng" algn="ctr">
            <a:solidFill>
              <a:schemeClr val="bg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922490" y="3436693"/>
            <a:ext cx="220510" cy="489570"/>
          </a:xfrm>
          <a:prstGeom prst="rect">
            <a:avLst/>
          </a:prstGeom>
          <a:solidFill>
            <a:schemeClr val="bg2"/>
          </a:solidFill>
          <a:ln w="6350" cap="rnd" cmpd="sng" algn="ctr">
            <a:solidFill>
              <a:schemeClr val="bg2">
                <a:lumMod val="9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22490" y="4522328"/>
            <a:ext cx="7628090" cy="16963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Goals of the tools working group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Extend tool support in MPI-3 beyond the PMPI interface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Document state of the art for de-facto standard APIs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886528" y="2865244"/>
            <a:ext cx="4655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Measurement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33495" y="2865244"/>
            <a:ext cx="2073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Setup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MPIT Performance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4976"/>
            <a:ext cx="8686800" cy="13928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Goal: provide tools with access to MPI internal information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Access to configuration/control and performance variables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MPI implementation agnostic: tools query available information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608963" y="4741741"/>
            <a:ext cx="4211409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Similar process for Control </a:t>
            </a:r>
            <a:r>
              <a:rPr lang="en-US" sz="2400" dirty="0" smtClean="0"/>
              <a:t>Vars</a:t>
            </a:r>
            <a:r>
              <a:rPr lang="en-US" sz="2400" dirty="0" smtClean="0"/>
              <a:t>.</a:t>
            </a:r>
          </a:p>
          <a:p>
            <a:pPr marL="548640" lvl="1" indent="-274320"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200" dirty="0" smtClean="0">
                <a:solidFill>
                  <a:schemeClr val="tx2"/>
                </a:solidFill>
              </a:rPr>
              <a:t>Parameters like Eager Limit</a:t>
            </a:r>
          </a:p>
          <a:p>
            <a:pPr marL="548640" lvl="1" indent="-274320"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200" dirty="0" smtClean="0">
                <a:solidFill>
                  <a:schemeClr val="tx2"/>
                </a:solidFill>
              </a:rPr>
              <a:t>Startup control</a:t>
            </a:r>
          </a:p>
          <a:p>
            <a:pPr marL="548640" lvl="1" indent="-274320"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200" dirty="0" smtClean="0">
                <a:solidFill>
                  <a:schemeClr val="tx2"/>
                </a:solidFill>
              </a:rPr>
              <a:t>Buffer sizes and management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5809" y="4741741"/>
            <a:ext cx="3970107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Examples of </a:t>
            </a:r>
            <a:r>
              <a:rPr lang="en-US" sz="2400" dirty="0" smtClean="0"/>
              <a:t>Performance Vars.</a:t>
            </a:r>
          </a:p>
          <a:p>
            <a:pPr marL="548640" lvl="1" indent="-274320"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200" dirty="0" smtClean="0">
                <a:solidFill>
                  <a:schemeClr val="tx2"/>
                </a:solidFill>
              </a:rPr>
              <a:t>Number of packets sent</a:t>
            </a:r>
          </a:p>
          <a:p>
            <a:pPr marL="548640" lvl="1" indent="-274320"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200" dirty="0" smtClean="0">
                <a:solidFill>
                  <a:schemeClr val="tx2"/>
                </a:solidFill>
              </a:rPr>
              <a:t>Time spent blocking</a:t>
            </a:r>
          </a:p>
          <a:p>
            <a:pPr marL="548640" lvl="1" indent="-274320"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sz="2200" dirty="0" smtClean="0">
                <a:solidFill>
                  <a:schemeClr val="tx2"/>
                </a:solidFill>
              </a:rPr>
              <a:t>Memory allocated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216210" y="2891767"/>
            <a:ext cx="1300928" cy="1010891"/>
            <a:chOff x="2088467" y="2866257"/>
            <a:chExt cx="1412383" cy="1240795"/>
          </a:xfrm>
        </p:grpSpPr>
        <p:sp>
          <p:nvSpPr>
            <p:cNvPr id="23" name="Right Arrow 22"/>
            <p:cNvSpPr/>
            <p:nvPr/>
          </p:nvSpPr>
          <p:spPr>
            <a:xfrm rot="17131320" flipV="1">
              <a:off x="2043979" y="3282433"/>
              <a:ext cx="1240795" cy="408444"/>
            </a:xfrm>
            <a:prstGeom prst="rightArrow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088467" y="3196095"/>
              <a:ext cx="1412383" cy="511155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</a:pPr>
              <a:r>
                <a:rPr lang="en-US" sz="1600" dirty="0" smtClean="0"/>
                <a:t>Return Var. Information</a:t>
              </a:r>
              <a:endParaRPr lang="en-US" sz="16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628075" y="3926004"/>
            <a:ext cx="7839021" cy="4941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MPI Implementation with MPIT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628075" y="2537787"/>
            <a:ext cx="7839021" cy="38924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8000"/>
                </a:solidFill>
              </a:rPr>
              <a:t>User Requesting a Performance Variable from MPIT</a:t>
            </a:r>
            <a:endParaRPr lang="en-US" sz="2000" b="1" dirty="0">
              <a:solidFill>
                <a:srgbClr val="008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85278" y="2953117"/>
            <a:ext cx="1300928" cy="1010891"/>
            <a:chOff x="317808" y="2941559"/>
            <a:chExt cx="1412383" cy="1240795"/>
          </a:xfrm>
        </p:grpSpPr>
        <p:sp>
          <p:nvSpPr>
            <p:cNvPr id="22" name="Right Arrow 21"/>
            <p:cNvSpPr/>
            <p:nvPr/>
          </p:nvSpPr>
          <p:spPr>
            <a:xfrm rot="4468680">
              <a:off x="430564" y="3357735"/>
              <a:ext cx="1240795" cy="408444"/>
            </a:xfrm>
            <a:prstGeom prst="rightArrow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17808" y="3196095"/>
              <a:ext cx="1412383" cy="511155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</a:pPr>
              <a:r>
                <a:rPr lang="en-US" sz="1600" dirty="0" smtClean="0"/>
                <a:t>Query All</a:t>
              </a:r>
            </a:p>
            <a:p>
              <a:pPr algn="ctr">
                <a:lnSpc>
                  <a:spcPts val="1500"/>
                </a:lnSpc>
              </a:pPr>
              <a:r>
                <a:rPr lang="en-US" sz="1600" dirty="0" smtClean="0"/>
                <a:t>Variables</a:t>
              </a:r>
              <a:endParaRPr lang="en-US" sz="1600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4818508" y="3750881"/>
            <a:ext cx="1875069" cy="25084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Measured Interval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190313" y="2953116"/>
            <a:ext cx="956309" cy="1010891"/>
            <a:chOff x="4231699" y="2941558"/>
            <a:chExt cx="1038239" cy="1240795"/>
          </a:xfrm>
        </p:grpSpPr>
        <p:sp>
          <p:nvSpPr>
            <p:cNvPr id="18" name="Right Arrow 17"/>
            <p:cNvSpPr/>
            <p:nvPr/>
          </p:nvSpPr>
          <p:spPr>
            <a:xfrm rot="4468680">
              <a:off x="4193815" y="3357734"/>
              <a:ext cx="1240795" cy="408444"/>
            </a:xfrm>
            <a:prstGeom prst="rightArrow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231699" y="3231077"/>
              <a:ext cx="1038239" cy="511155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</a:pPr>
              <a:r>
                <a:rPr lang="en-US" sz="1600" dirty="0" smtClean="0"/>
                <a:t>Start</a:t>
              </a:r>
              <a:br>
                <a:rPr lang="en-US" sz="1600" dirty="0" smtClean="0"/>
              </a:br>
              <a:r>
                <a:rPr lang="en-US" sz="1600" dirty="0" smtClean="0"/>
                <a:t>Counter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53773" y="2953117"/>
            <a:ext cx="1012956" cy="1010891"/>
            <a:chOff x="6254807" y="2941559"/>
            <a:chExt cx="1099739" cy="1240795"/>
          </a:xfrm>
        </p:grpSpPr>
        <p:sp>
          <p:nvSpPr>
            <p:cNvPr id="20" name="Right Arrow 19"/>
            <p:cNvSpPr/>
            <p:nvPr/>
          </p:nvSpPr>
          <p:spPr>
            <a:xfrm rot="4468680">
              <a:off x="6152087" y="3357735"/>
              <a:ext cx="1240795" cy="408444"/>
            </a:xfrm>
            <a:prstGeom prst="rightArrow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254807" y="3231078"/>
              <a:ext cx="1099739" cy="511155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</a:pPr>
              <a:r>
                <a:rPr lang="en-US" sz="1600" dirty="0" smtClean="0"/>
                <a:t>Stop</a:t>
              </a:r>
              <a:br>
                <a:rPr lang="en-US" sz="1600" dirty="0" smtClean="0"/>
              </a:br>
              <a:r>
                <a:rPr lang="en-US" sz="1600" dirty="0" smtClean="0"/>
                <a:t>Counter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357823" y="2891767"/>
            <a:ext cx="1067215" cy="1010891"/>
            <a:chOff x="7670580" y="2866257"/>
            <a:chExt cx="1158647" cy="1240795"/>
          </a:xfrm>
        </p:grpSpPr>
        <p:sp>
          <p:nvSpPr>
            <p:cNvPr id="28" name="Right Arrow 27"/>
            <p:cNvSpPr/>
            <p:nvPr/>
          </p:nvSpPr>
          <p:spPr>
            <a:xfrm rot="17131320" flipV="1">
              <a:off x="7553556" y="3282433"/>
              <a:ext cx="1240795" cy="408444"/>
            </a:xfrm>
            <a:prstGeom prst="rightArrow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670580" y="3231078"/>
              <a:ext cx="1158647" cy="511155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</a:pPr>
              <a:r>
                <a:rPr lang="en-US" sz="1600" dirty="0" smtClean="0"/>
                <a:t>Counter</a:t>
              </a:r>
              <a:br>
                <a:rPr lang="en-US" sz="1600" dirty="0" smtClean="0"/>
              </a:br>
              <a:r>
                <a:rPr lang="en-US" sz="1600" dirty="0" smtClean="0"/>
                <a:t>Value</a:t>
              </a:r>
              <a:endParaRPr lang="en-US" sz="1600" dirty="0"/>
            </a:p>
          </p:txBody>
        </p:sp>
      </p:grpSp>
      <p:cxnSp>
        <p:nvCxnSpPr>
          <p:cNvPr id="33" name="Straight Connector 32"/>
          <p:cNvCxnSpPr/>
          <p:nvPr/>
        </p:nvCxnSpPr>
        <p:spPr>
          <a:xfrm rot="5400000">
            <a:off x="3379047" y="3455471"/>
            <a:ext cx="815995" cy="146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1" grpId="0"/>
      <p:bldP spid="8" grpId="0" animBg="1"/>
      <p:bldP spid="10" grpId="0" animBg="1"/>
      <p:bldP spid="4" grpId="0" animBg="1"/>
      <p:bldP spid="5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MPIT Performance </a:t>
            </a:r>
            <a:r>
              <a:rPr lang="en-US" dirty="0" smtClean="0"/>
              <a:t>Interface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4976"/>
            <a:ext cx="8686800" cy="529553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Main </a:t>
            </a:r>
            <a:r>
              <a:rPr lang="en-US" dirty="0" smtClean="0"/>
              <a:t>philosophy</a:t>
            </a:r>
          </a:p>
          <a:p>
            <a:pPr lvl="1"/>
            <a:r>
              <a:rPr lang="en-US" dirty="0" smtClean="0"/>
              <a:t>MPI specifies what information is available</a:t>
            </a:r>
          </a:p>
          <a:p>
            <a:pPr lvl="1"/>
            <a:r>
              <a:rPr lang="en-US" dirty="0" smtClean="0"/>
              <a:t>Tools can query this information (similar</a:t>
            </a:r>
            <a:r>
              <a:rPr lang="en-US" dirty="0" smtClean="0"/>
              <a:t> concept as PAPI)</a:t>
            </a:r>
            <a:endParaRPr lang="en-US" dirty="0" smtClean="0"/>
          </a:p>
          <a:p>
            <a:pPr lvl="1"/>
            <a:r>
              <a:rPr lang="en-US" dirty="0" smtClean="0"/>
              <a:t>Complementary to/will NOT replace the MPI profiling interface PMPI</a:t>
            </a:r>
          </a:p>
          <a:p>
            <a:r>
              <a:rPr lang="en-US" dirty="0" smtClean="0"/>
              <a:t>Information provided as a set of variables</a:t>
            </a:r>
            <a:endParaRPr lang="en-US" dirty="0" smtClean="0"/>
          </a:p>
          <a:p>
            <a:pPr lvl="1"/>
            <a:r>
              <a:rPr lang="en-US" b="1" dirty="0" smtClean="0"/>
              <a:t>Performance variables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Provided functionality: Query internal state of the MPI library at runtime</a:t>
            </a:r>
          </a:p>
          <a:p>
            <a:pPr lvl="1"/>
            <a:r>
              <a:rPr lang="en-US" b="1" dirty="0" smtClean="0"/>
              <a:t>Configuration</a:t>
            </a:r>
            <a:r>
              <a:rPr lang="en-US" b="1" dirty="0" smtClean="0"/>
              <a:t>/control variables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Provided functionality: </a:t>
            </a:r>
            <a:r>
              <a:rPr lang="en-US" dirty="0" smtClean="0"/>
              <a:t>List</a:t>
            </a:r>
            <a:r>
              <a:rPr lang="en-US" dirty="0" smtClean="0"/>
              <a:t>, query, and (if the MPI implementation supports this) set configuration settings</a:t>
            </a:r>
            <a:endParaRPr lang="en-US" dirty="0" smtClean="0"/>
          </a:p>
          <a:p>
            <a:r>
              <a:rPr lang="en-US" dirty="0" smtClean="0"/>
              <a:t>Status </a:t>
            </a:r>
            <a:r>
              <a:rPr lang="en-US" dirty="0" smtClean="0"/>
              <a:t>of MPIT</a:t>
            </a:r>
          </a:p>
          <a:p>
            <a:pPr lvl="1"/>
            <a:r>
              <a:rPr lang="en-US" dirty="0" smtClean="0"/>
              <a:t>Current draft available on MPI-3 tools WG </a:t>
            </a:r>
            <a:r>
              <a:rPr lang="en-US" dirty="0" err="1" smtClean="0"/>
              <a:t>WiKi</a:t>
            </a:r>
            <a:endParaRPr lang="en-US" dirty="0" smtClean="0"/>
          </a:p>
          <a:p>
            <a:pPr lvl="1"/>
            <a:r>
              <a:rPr lang="en-US" dirty="0" smtClean="0"/>
              <a:t>(Hopefully) final discussions in tools WG</a:t>
            </a:r>
          </a:p>
          <a:p>
            <a:pPr lvl="1"/>
            <a:r>
              <a:rPr lang="en-US" dirty="0" smtClean="0"/>
              <a:t>Feedback wanted!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3963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Draft Available on</a:t>
            </a:r>
            <a:r>
              <a:rPr lang="en-US" sz="2400" b="1" dirty="0" smtClean="0">
                <a:solidFill>
                  <a:srgbClr val="FF0000"/>
                </a:solidFill>
              </a:rPr>
              <a:t> the Tools </a:t>
            </a:r>
            <a:r>
              <a:rPr lang="en-US" sz="2400" b="1" dirty="0" smtClean="0">
                <a:solidFill>
                  <a:srgbClr val="FF0000"/>
                </a:solidFill>
              </a:rPr>
              <a:t>Wiki, Comments Welcome!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The MPIR Companion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84236"/>
            <a:ext cx="8686800" cy="5363492"/>
          </a:xfrm>
        </p:spPr>
        <p:txBody>
          <a:bodyPr>
            <a:normAutofit/>
          </a:bodyPr>
          <a:lstStyle/>
          <a:p>
            <a:r>
              <a:rPr lang="en-US" dirty="0" smtClean="0"/>
              <a:t>MPIR = established process acquisition interface for MPI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Enables tools to query all processes involved in an MPI job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Implemented by most </a:t>
            </a:r>
            <a:r>
              <a:rPr lang="en-US" dirty="0" err="1" smtClean="0"/>
              <a:t>MPIs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Used by many tools, (</a:t>
            </a:r>
            <a:r>
              <a:rPr lang="en-US" dirty="0" err="1" smtClean="0"/>
              <a:t>Totalview</a:t>
            </a:r>
            <a:r>
              <a:rPr lang="en-US" dirty="0" smtClean="0"/>
              <a:t>, DDT, O|SS)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MPIR not standardized / Exists in several variants</a:t>
            </a:r>
          </a:p>
          <a:p>
            <a:pPr>
              <a:spcBef>
                <a:spcPts val="1600"/>
              </a:spcBef>
            </a:pPr>
            <a:r>
              <a:rPr lang="en-US" dirty="0" smtClean="0"/>
              <a:t>Goal of MPIR activity in tools WG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Document the current state of the art as a guide for users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 extensions or changes (for now)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Published as a companion document to MPI</a:t>
            </a:r>
          </a:p>
          <a:p>
            <a:pPr>
              <a:spcBef>
                <a:spcPts val="1600"/>
              </a:spcBef>
            </a:pPr>
            <a:r>
              <a:rPr lang="en-US" dirty="0" smtClean="0"/>
              <a:t>Status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Final draft available on MPI-3 tools WG </a:t>
            </a:r>
            <a:r>
              <a:rPr lang="en-US" dirty="0" err="1" smtClean="0"/>
              <a:t>WiKi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Passed first vote, Second vote scheduled for December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the Tools 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686800" cy="5295539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areas under discussion or possible directions</a:t>
            </a:r>
          </a:p>
          <a:p>
            <a:pPr lvl="1"/>
            <a:r>
              <a:rPr lang="en-US" dirty="0" smtClean="0"/>
              <a:t>Companion document to describe the message queue interface</a:t>
            </a:r>
          </a:p>
          <a:p>
            <a:pPr lvl="1"/>
            <a:r>
              <a:rPr lang="en-US" dirty="0" smtClean="0"/>
              <a:t>Extensions for further third party debug interfaces</a:t>
            </a:r>
          </a:p>
          <a:p>
            <a:pPr lvl="1"/>
            <a:r>
              <a:rPr lang="en-US" dirty="0" smtClean="0"/>
              <a:t>Standardization of a more scalable process acquisition API</a:t>
            </a:r>
          </a:p>
          <a:p>
            <a:pPr lvl="1"/>
            <a:r>
              <a:rPr lang="en-US" dirty="0" smtClean="0"/>
              <a:t>Extended version of </a:t>
            </a:r>
            <a:r>
              <a:rPr lang="en-US" dirty="0" err="1" smtClean="0"/>
              <a:t>MPI_Pcontrol</a:t>
            </a:r>
            <a:endParaRPr lang="en-US" dirty="0" smtClean="0"/>
          </a:p>
          <a:p>
            <a:pPr lvl="1"/>
            <a:r>
              <a:rPr lang="en-US" dirty="0" smtClean="0"/>
              <a:t>Low-level tracing options in MPIT</a:t>
            </a:r>
          </a:p>
          <a:p>
            <a:endParaRPr lang="en-US" dirty="0" smtClean="0"/>
          </a:p>
          <a:p>
            <a:r>
              <a:rPr lang="en-US" b="1" dirty="0" smtClean="0"/>
              <a:t>Other suggestions/contributions welcome!</a:t>
            </a:r>
          </a:p>
          <a:p>
            <a:pPr lvl="1"/>
            <a:r>
              <a:rPr lang="en-US" dirty="0" smtClean="0"/>
              <a:t>MPI-3 tools working open to everyone</a:t>
            </a:r>
          </a:p>
          <a:p>
            <a:pPr lvl="1"/>
            <a:r>
              <a:rPr lang="en-US" dirty="0" smtClean="0"/>
              <a:t>Bi-weekly phone calls: Monday 8am PT</a:t>
            </a:r>
          </a:p>
          <a:p>
            <a:pPr lvl="1"/>
            <a:r>
              <a:rPr lang="en-US" dirty="0" smtClean="0"/>
              <a:t>Documents, Minutes, Discussion on WG Wiki: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>
                <a:solidFill>
                  <a:srgbClr val="FF0000"/>
                </a:solidFill>
                <a:hlinkClick r:id="rId2"/>
              </a:rPr>
              <a:t>http://svn.mpi-forum.org/</a:t>
            </a:r>
            <a:r>
              <a:rPr lang="en-US" b="1" i="1" dirty="0" smtClean="0">
                <a:solidFill>
                  <a:srgbClr val="FF0000"/>
                </a:solidFill>
              </a:rPr>
              <a:t>   </a:t>
            </a:r>
            <a:r>
              <a:rPr lang="en-US" b="1" i="1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b="1" i="1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 MPI 3.0, Tools Workgroup </a:t>
            </a:r>
            <a:endParaRPr lang="en-US" b="1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FF0000"/>
      </a:hlink>
      <a:folHlink>
        <a:srgbClr val="FF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10714</TotalTime>
  <Words>454</Words>
  <Application>Microsoft Macintosh PowerPoint</Application>
  <PresentationFormat>On-screen Show (4:3)</PresentationFormat>
  <Paragraphs>74</Paragraphs>
  <Slides>5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Tool Interfaces for MPI-3</vt:lpstr>
      <vt:lpstr>The MPIT Performance Interface</vt:lpstr>
      <vt:lpstr>The MPIT Performance Interface (cont.)</vt:lpstr>
      <vt:lpstr>The MPIR Companion Document</vt:lpstr>
      <vt:lpstr>Next Steps for the Tools WG</vt:lpstr>
    </vt:vector>
  </TitlesOfParts>
  <Company>LLNL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</dc:creator>
  <cp:lastModifiedBy>Martin Schulz</cp:lastModifiedBy>
  <cp:revision>36</cp:revision>
  <cp:lastPrinted>2010-10-05T17:27:35Z</cp:lastPrinted>
  <dcterms:created xsi:type="dcterms:W3CDTF">2010-11-06T01:36:49Z</dcterms:created>
  <dcterms:modified xsi:type="dcterms:W3CDTF">2010-11-07T00:28:35Z</dcterms:modified>
</cp:coreProperties>
</file>