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813" r:id="rId1"/>
  </p:sldMasterIdLst>
  <p:notesMasterIdLst>
    <p:notesMasterId r:id="rId7"/>
  </p:notesMasterIdLst>
  <p:handoutMasterIdLst>
    <p:handoutMasterId r:id="rId8"/>
  </p:handoutMasterIdLst>
  <p:sldIdLst>
    <p:sldId id="256" r:id="rId2"/>
    <p:sldId id="264" r:id="rId3"/>
    <p:sldId id="265" r:id="rId4"/>
    <p:sldId id="291" r:id="rId5"/>
    <p:sldId id="29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hidden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66159" autoAdjust="0"/>
  </p:normalViewPr>
  <p:slideViewPr>
    <p:cSldViewPr snapToGrid="0" snapToObjects="1">
      <p:cViewPr varScale="1">
        <p:scale>
          <a:sx n="108" d="100"/>
          <a:sy n="108" d="100"/>
        </p:scale>
        <p:origin x="-24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C0C88-E73A-AE40-8E54-CF033B23F934}" type="datetimeFigureOut">
              <a:rPr lang="en-US" smtClean="0"/>
              <a:t>11/2/10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075EA-4E88-1149-B809-FA4DCA6545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4A604-6483-DB45-8F55-0C921843B508}" type="datetimeFigureOut">
              <a:rPr lang="en-US" smtClean="0"/>
              <a:pPr/>
              <a:t>11/2/10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50161-19F9-8D44-B8B2-277DB43D27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Goal: provide tools with access to MPI internal information</a:t>
            </a:r>
          </a:p>
          <a:p>
            <a:pPr lvl="1"/>
            <a:r>
              <a:rPr lang="en-US" dirty="0" smtClean="0"/>
              <a:t>Main philosophy: MPI specifies what is available</a:t>
            </a:r>
          </a:p>
          <a:p>
            <a:pPr lvl="1"/>
            <a:r>
              <a:rPr lang="en-US" dirty="0" smtClean="0"/>
              <a:t>Tools can query this information (similar to hardware counters)</a:t>
            </a:r>
          </a:p>
          <a:p>
            <a:r>
              <a:rPr lang="en-US" dirty="0" smtClean="0"/>
              <a:t>Part 1:  Configuration/control settings</a:t>
            </a:r>
          </a:p>
          <a:p>
            <a:pPr lvl="1"/>
            <a:r>
              <a:rPr lang="en-US" dirty="0" smtClean="0"/>
              <a:t>Everything that’s typically set through environment variables</a:t>
            </a:r>
          </a:p>
          <a:p>
            <a:pPr lvl="1"/>
            <a:r>
              <a:rPr lang="en-US" dirty="0" smtClean="0"/>
              <a:t>Ability to list all variables and to read and set them</a:t>
            </a:r>
          </a:p>
          <a:p>
            <a:r>
              <a:rPr lang="en-US" dirty="0" smtClean="0"/>
              <a:t>Part 2:  MPI internal performance information</a:t>
            </a:r>
          </a:p>
          <a:p>
            <a:pPr lvl="1"/>
            <a:r>
              <a:rPr lang="en-US" dirty="0" smtClean="0"/>
              <a:t>Support for sampling tools querying state information</a:t>
            </a:r>
          </a:p>
          <a:p>
            <a:pPr lvl="1"/>
            <a:r>
              <a:rPr lang="en-US" dirty="0" smtClean="0"/>
              <a:t>Support for caliper style performance analysis</a:t>
            </a:r>
          </a:p>
          <a:p>
            <a:r>
              <a:rPr lang="en-US" dirty="0" smtClean="0"/>
              <a:t>Status</a:t>
            </a:r>
          </a:p>
          <a:p>
            <a:pPr lvl="1"/>
            <a:r>
              <a:rPr lang="en-US" dirty="0" smtClean="0"/>
              <a:t>Current draft available on MPI-3 tools WG </a:t>
            </a:r>
            <a:r>
              <a:rPr lang="en-US" dirty="0" err="1" smtClean="0"/>
              <a:t>WiKi</a:t>
            </a:r>
            <a:endParaRPr lang="en-US" dirty="0" smtClean="0"/>
          </a:p>
          <a:p>
            <a:pPr lvl="1"/>
            <a:r>
              <a:rPr lang="en-US" dirty="0" smtClean="0"/>
              <a:t>(Hopefully) final discussions in tools WG</a:t>
            </a:r>
          </a:p>
          <a:p>
            <a:pPr lvl="1"/>
            <a:r>
              <a:rPr lang="en-US" dirty="0" smtClean="0"/>
              <a:t>Feedback wanted!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50161-19F9-8D44-B8B2-277DB43D27B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MPIR = the established process acquisition interface</a:t>
            </a:r>
          </a:p>
          <a:p>
            <a:pPr lvl="1"/>
            <a:r>
              <a:rPr lang="en-US" dirty="0" smtClean="0"/>
              <a:t>Implemented by most </a:t>
            </a:r>
            <a:r>
              <a:rPr lang="en-US" dirty="0" err="1" smtClean="0"/>
              <a:t>MPIs</a:t>
            </a:r>
            <a:endParaRPr lang="en-US" dirty="0" smtClean="0"/>
          </a:p>
          <a:p>
            <a:pPr lvl="1"/>
            <a:r>
              <a:rPr lang="en-US" dirty="0" smtClean="0"/>
              <a:t>Used by several tools, incl. </a:t>
            </a:r>
            <a:r>
              <a:rPr lang="en-US" dirty="0" err="1" smtClean="0"/>
              <a:t>Totalview</a:t>
            </a:r>
            <a:r>
              <a:rPr lang="en-US" dirty="0" smtClean="0"/>
              <a:t>, DDT, and </a:t>
            </a:r>
            <a:r>
              <a:rPr lang="en-US" dirty="0" err="1" smtClean="0"/>
              <a:t>Open|SpeedShop</a:t>
            </a:r>
            <a:endParaRPr lang="en-US" dirty="0" smtClean="0"/>
          </a:p>
          <a:p>
            <a:pPr lvl="1"/>
            <a:r>
              <a:rPr lang="en-US" dirty="0" smtClean="0"/>
              <a:t>No clear definition / Several variants exist</a:t>
            </a:r>
          </a:p>
          <a:p>
            <a:pPr lvl="1"/>
            <a:r>
              <a:rPr lang="en-US" dirty="0" smtClean="0"/>
              <a:t>Goal: describe the current state of the art as guide for users</a:t>
            </a:r>
          </a:p>
          <a:p>
            <a:pPr lvl="1"/>
            <a:r>
              <a:rPr lang="en-US" dirty="0" smtClean="0"/>
              <a:t>For now: no extensions or changes, just document the interface</a:t>
            </a:r>
          </a:p>
          <a:p>
            <a:r>
              <a:rPr lang="en-US" dirty="0" smtClean="0"/>
              <a:t>Published as a companion document to MPI</a:t>
            </a:r>
          </a:p>
          <a:p>
            <a:pPr lvl="1"/>
            <a:r>
              <a:rPr lang="en-US" dirty="0" smtClean="0"/>
              <a:t>Endorsed by and voted on by the MPI forum (same rules as the standard)</a:t>
            </a:r>
          </a:p>
          <a:p>
            <a:pPr lvl="1"/>
            <a:r>
              <a:rPr lang="en-US" dirty="0" smtClean="0"/>
              <a:t>But: not part of the MPI standard</a:t>
            </a:r>
          </a:p>
          <a:p>
            <a:pPr lvl="1"/>
            <a:r>
              <a:rPr lang="en-US" dirty="0" smtClean="0"/>
              <a:t>Why: MPIR is not the ideal interface and has scalability problems</a:t>
            </a:r>
          </a:p>
          <a:p>
            <a:pPr lvl="1"/>
            <a:r>
              <a:rPr lang="en-US" dirty="0" smtClean="0"/>
              <a:t>Attempt to define and standardize a better interface in the future</a:t>
            </a:r>
          </a:p>
          <a:p>
            <a:r>
              <a:rPr lang="en-US" dirty="0" smtClean="0"/>
              <a:t>Status</a:t>
            </a:r>
          </a:p>
          <a:p>
            <a:pPr lvl="1"/>
            <a:r>
              <a:rPr lang="en-US" dirty="0" smtClean="0"/>
              <a:t>Final draft available on MPI-3 tools WG </a:t>
            </a:r>
            <a:r>
              <a:rPr lang="en-US" dirty="0" err="1" smtClean="0"/>
              <a:t>WiKi</a:t>
            </a:r>
            <a:endParaRPr lang="en-US" dirty="0" smtClean="0"/>
          </a:p>
          <a:p>
            <a:pPr lvl="1"/>
            <a:r>
              <a:rPr lang="en-US" dirty="0" smtClean="0"/>
              <a:t>Document passed first vote</a:t>
            </a:r>
          </a:p>
          <a:p>
            <a:pPr lvl="1"/>
            <a:r>
              <a:rPr lang="en-US" dirty="0" smtClean="0"/>
              <a:t>Second/final vote scheduled for December MPI-Forum meeting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50161-19F9-8D44-B8B2-277DB43D27B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268851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392676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A2BF105-0BAD-D145-9A98-3B443754243D}" type="datetimeFigureOut">
              <a:rPr lang="en-US" smtClean="0"/>
              <a:pPr/>
              <a:t>11/2/10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04875" y="245038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385056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245038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385056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105-0BAD-D145-9A98-3B443754243D}" type="datetimeFigureOut">
              <a:rPr lang="en-US" smtClean="0"/>
              <a:pPr/>
              <a:t>11/2/10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97CC-BFE9-6F4E-B6BF-738CF3529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105-0BAD-D145-9A98-3B443754243D}" type="datetimeFigureOut">
              <a:rPr lang="en-US" smtClean="0"/>
              <a:pPr/>
              <a:t>11/2/10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97CC-BFE9-6F4E-B6BF-738CF3529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105-0BAD-D145-9A98-3B443754243D}" type="datetimeFigureOut">
              <a:rPr lang="en-US" smtClean="0"/>
              <a:pPr/>
              <a:t>11/2/10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97CC-BFE9-6F4E-B6BF-738CF3529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51371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A2BF105-0BAD-D145-9A98-3B443754243D}" type="datetimeFigureOut">
              <a:rPr lang="en-US" smtClean="0"/>
              <a:pPr/>
              <a:t>11/2/10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E8D97CC-BFE9-6F4E-B6BF-738CF3529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105-0BAD-D145-9A98-3B443754243D}" type="datetimeFigureOut">
              <a:rPr lang="en-US" smtClean="0"/>
              <a:pPr/>
              <a:t>11/2/10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97CC-BFE9-6F4E-B6BF-738CF3529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105-0BAD-D145-9A98-3B443754243D}" type="datetimeFigureOut">
              <a:rPr lang="en-US" smtClean="0"/>
              <a:pPr/>
              <a:t>11/2/10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97CC-BFE9-6F4E-B6BF-738CF3529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105-0BAD-D145-9A98-3B443754243D}" type="datetimeFigureOut">
              <a:rPr lang="en-US" smtClean="0"/>
              <a:pPr/>
              <a:t>11/2/10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97CC-BFE9-6F4E-B6BF-738CF3529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105-0BAD-D145-9A98-3B443754243D}" type="datetimeFigureOut">
              <a:rPr lang="en-US" smtClean="0"/>
              <a:pPr/>
              <a:t>11/2/10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97CC-BFE9-6F4E-B6BF-738CF3529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105-0BAD-D145-9A98-3B443754243D}" type="datetimeFigureOut">
              <a:rPr lang="en-US" smtClean="0"/>
              <a:pPr/>
              <a:t>11/2/10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105-0BAD-D145-9A98-3B443754243D}" type="datetimeFigureOut">
              <a:rPr lang="en-US" smtClean="0"/>
              <a:pPr/>
              <a:t>11/2/10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97CC-BFE9-6F4E-B6BF-738CF3529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199"/>
            <a:ext cx="8686800" cy="513397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A2BF105-0BAD-D145-9A98-3B443754243D}" type="datetimeFigureOut">
              <a:rPr lang="en-US" smtClean="0"/>
              <a:pPr/>
              <a:t>11/2/10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8D97CC-BFE9-6F4E-B6BF-738CF3529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Tool Interfaces for MPI-3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MPI-3 Tools Working Group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ubtitle 8"/>
          <p:cNvSpPr txBox="1">
            <a:spLocks/>
          </p:cNvSpPr>
          <p:nvPr/>
        </p:nvSpPr>
        <p:spPr>
          <a:xfrm>
            <a:off x="1227290" y="4680660"/>
            <a:ext cx="6858000" cy="113475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Status Report: November 2010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22490" y="4680660"/>
            <a:ext cx="7315200" cy="1279050"/>
          </a:xfrm>
          <a:prstGeom prst="rect">
            <a:avLst/>
          </a:prstGeom>
          <a:noFill/>
          <a:ln w="6350" cap="rnd" cmpd="sng" algn="ctr">
            <a:solidFill>
              <a:schemeClr val="bg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922490" y="4680660"/>
            <a:ext cx="220510" cy="1279049"/>
          </a:xfrm>
          <a:prstGeom prst="rect">
            <a:avLst/>
          </a:prstGeom>
          <a:solidFill>
            <a:schemeClr val="bg2"/>
          </a:solidFill>
          <a:ln w="6350" cap="rnd" cmpd="sng" algn="ctr">
            <a:solidFill>
              <a:schemeClr val="bg2">
                <a:lumMod val="9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MPI</a:t>
            </a:r>
            <a:r>
              <a:rPr lang="en-US" dirty="0" smtClean="0"/>
              <a:t>-</a:t>
            </a:r>
            <a:r>
              <a:rPr lang="en-US" dirty="0" smtClean="0"/>
              <a:t>3 Working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spcBef>
                <a:spcPts val="2400"/>
              </a:spcBef>
            </a:pPr>
            <a:endParaRPr lang="en-US" dirty="0" smtClean="0"/>
          </a:p>
          <a:p>
            <a:r>
              <a:rPr lang="en-US" dirty="0" smtClean="0"/>
              <a:t>Extend </a:t>
            </a:r>
            <a:r>
              <a:rPr lang="en-US" dirty="0" smtClean="0"/>
              <a:t>tool support in MPI-3 beyond the PMPI interface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Document </a:t>
            </a:r>
            <a:r>
              <a:rPr lang="en-US" dirty="0" smtClean="0"/>
              <a:t>state of the art for de-facto standard APIs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MPIT Performance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4976"/>
            <a:ext cx="8686800" cy="5295539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  <a:spcAft>
                <a:spcPts val="600"/>
              </a:spcAft>
            </a:pPr>
            <a:r>
              <a:rPr lang="en-US" dirty="0" smtClean="0"/>
              <a:t>Standardized </a:t>
            </a:r>
            <a:r>
              <a:rPr lang="en-US" dirty="0" smtClean="0"/>
              <a:t>access to internal performance data</a:t>
            </a: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 smtClean="0"/>
              <a:t>Read</a:t>
            </a:r>
            <a:r>
              <a:rPr lang="en-US" dirty="0" smtClean="0"/>
              <a:t>—</a:t>
            </a:r>
            <a:r>
              <a:rPr lang="en-US" dirty="0" smtClean="0"/>
              <a:t>only and read—write</a:t>
            </a:r>
            <a:endParaRPr lang="en-US" dirty="0" smtClean="0"/>
          </a:p>
          <a:p>
            <a:pPr>
              <a:spcBef>
                <a:spcPts val="2400"/>
              </a:spcBef>
              <a:spcAft>
                <a:spcPts val="600"/>
              </a:spcAft>
            </a:pPr>
            <a:r>
              <a:rPr lang="en-US" dirty="0" smtClean="0"/>
              <a:t>Similar </a:t>
            </a:r>
            <a:r>
              <a:rPr lang="en-US" dirty="0" smtClean="0"/>
              <a:t>to PAPI for Hardware Counters</a:t>
            </a:r>
          </a:p>
          <a:p>
            <a:pPr>
              <a:spcBef>
                <a:spcPts val="2400"/>
              </a:spcBef>
              <a:spcAft>
                <a:spcPts val="600"/>
              </a:spcAft>
            </a:pPr>
            <a:r>
              <a:rPr lang="en-US" dirty="0" smtClean="0"/>
              <a:t>New Namespace: </a:t>
            </a:r>
            <a:r>
              <a:rPr lang="en-US" dirty="0" smtClean="0"/>
              <a:t>MPIT_</a:t>
            </a:r>
          </a:p>
          <a:p>
            <a:pPr>
              <a:spcBef>
                <a:spcPts val="2400"/>
              </a:spcBef>
              <a:spcAft>
                <a:spcPts val="600"/>
              </a:spcAft>
            </a:pPr>
            <a:r>
              <a:rPr lang="en-US" dirty="0" smtClean="0"/>
              <a:t>Draft available on tools</a:t>
            </a:r>
            <a:r>
              <a:rPr lang="en-US" dirty="0" smtClean="0"/>
              <a:t> workgroup pages </a:t>
            </a:r>
            <a:r>
              <a:rPr lang="en-US" dirty="0" smtClean="0"/>
              <a:t>on </a:t>
            </a: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 err="1" smtClean="0"/>
              <a:t>svn.mpi</a:t>
            </a:r>
            <a:r>
              <a:rPr lang="en-US" dirty="0" err="1" smtClean="0"/>
              <a:t>-forum.org</a:t>
            </a:r>
            <a:endParaRPr lang="en-US" dirty="0" smtClean="0"/>
          </a:p>
          <a:p>
            <a:pPr>
              <a:spcAft>
                <a:spcPts val="600"/>
              </a:spcAft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The MPIR Companion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84236"/>
            <a:ext cx="8686800" cy="5363492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  <a:spcAft>
                <a:spcPts val="600"/>
              </a:spcAft>
            </a:pPr>
            <a:r>
              <a:rPr lang="en-US" dirty="0" smtClean="0"/>
              <a:t>MPIR = established process acquisition interface</a:t>
            </a:r>
          </a:p>
          <a:p>
            <a:pPr lvl="1"/>
            <a:r>
              <a:rPr lang="en-US" dirty="0" smtClean="0"/>
              <a:t>Used by several debuggers and performance tools</a:t>
            </a:r>
          </a:p>
          <a:p>
            <a:pPr>
              <a:spcBef>
                <a:spcPts val="2400"/>
              </a:spcBef>
              <a:spcAft>
                <a:spcPts val="600"/>
              </a:spcAft>
            </a:pPr>
            <a:r>
              <a:rPr lang="en-US" dirty="0" smtClean="0"/>
              <a:t>Description of the current state</a:t>
            </a:r>
          </a:p>
          <a:p>
            <a:pPr>
              <a:spcBef>
                <a:spcPts val="2400"/>
              </a:spcBef>
              <a:spcAft>
                <a:spcPts val="600"/>
              </a:spcAft>
            </a:pPr>
            <a:r>
              <a:rPr lang="en-US" dirty="0" smtClean="0"/>
              <a:t>Published as a companion document</a:t>
            </a:r>
          </a:p>
          <a:p>
            <a:pPr lvl="1"/>
            <a:r>
              <a:rPr lang="en-US" dirty="0" smtClean="0"/>
              <a:t>NOT part of the MPI standard</a:t>
            </a:r>
          </a:p>
          <a:p>
            <a:pPr>
              <a:spcBef>
                <a:spcPts val="2400"/>
              </a:spcBef>
              <a:spcAft>
                <a:spcPts val="600"/>
              </a:spcAft>
            </a:pPr>
            <a:r>
              <a:rPr lang="en-US" dirty="0" smtClean="0"/>
              <a:t>Final draft available on tools workgroup pages on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svn.mpi-forum.org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en-US" dirty="0" smtClean="0"/>
              <a:t>Companion </a:t>
            </a:r>
            <a:r>
              <a:rPr lang="en-US" dirty="0" smtClean="0"/>
              <a:t>document</a:t>
            </a:r>
            <a:r>
              <a:rPr lang="en-US" dirty="0" smtClean="0"/>
              <a:t> describing </a:t>
            </a:r>
            <a:r>
              <a:rPr lang="en-US" dirty="0" smtClean="0"/>
              <a:t>the message queue </a:t>
            </a:r>
            <a:r>
              <a:rPr lang="en-US" dirty="0" smtClean="0"/>
              <a:t>interface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Extensions for further third party debug interfaces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Standardization of </a:t>
            </a:r>
            <a:r>
              <a:rPr lang="en-US" dirty="0" smtClean="0"/>
              <a:t>an improved process </a:t>
            </a:r>
            <a:r>
              <a:rPr lang="en-US" dirty="0" smtClean="0"/>
              <a:t>acquisition API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Extended version of </a:t>
            </a:r>
            <a:r>
              <a:rPr lang="en-US" dirty="0" err="1" smtClean="0"/>
              <a:t>MPI_Pcontrol</a:t>
            </a:r>
            <a:endParaRPr lang="en-US" dirty="0" smtClean="0"/>
          </a:p>
          <a:p>
            <a:pPr>
              <a:spcBef>
                <a:spcPts val="2400"/>
              </a:spcBef>
            </a:pPr>
            <a:r>
              <a:rPr lang="en-US" dirty="0" smtClean="0"/>
              <a:t>Low-level tracing options in MPIT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ＭＳ 明朝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Origin.thmx</Template>
  <TotalTime>9236</TotalTime>
  <Words>398</Words>
  <Application>Microsoft Macintosh PowerPoint</Application>
  <PresentationFormat>On-screen Show (4:3)</PresentationFormat>
  <Paragraphs>60</Paragraphs>
  <Slides>5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Origin</vt:lpstr>
      <vt:lpstr>Tool Interfaces for MPI-3</vt:lpstr>
      <vt:lpstr>Goals for MPI-3 Working Group</vt:lpstr>
      <vt:lpstr>The MPIT Performance Interface</vt:lpstr>
      <vt:lpstr>The MPIR Companion Document</vt:lpstr>
      <vt:lpstr>Additional topics</vt:lpstr>
    </vt:vector>
  </TitlesOfParts>
  <Company>LLNL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Default</dc:creator>
  <cp:lastModifiedBy>Marc-André Hermanns</cp:lastModifiedBy>
  <cp:revision>25</cp:revision>
  <cp:lastPrinted>2010-10-05T17:27:35Z</cp:lastPrinted>
  <dcterms:created xsi:type="dcterms:W3CDTF">2010-11-02T09:34:12Z</dcterms:created>
  <dcterms:modified xsi:type="dcterms:W3CDTF">2010-11-02T10:24:37Z</dcterms:modified>
</cp:coreProperties>
</file>