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3" r:id="rId1"/>
  </p:sldMasterIdLst>
  <p:notesMasterIdLst>
    <p:notesMasterId r:id="rId6"/>
  </p:notesMasterIdLst>
  <p:sldIdLst>
    <p:sldId id="256" r:id="rId2"/>
    <p:sldId id="264" r:id="rId3"/>
    <p:sldId id="265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A604-6483-DB45-8F55-0C921843B508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50161-19F9-8D44-B8B2-277DB43D27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50161-19F9-8D44-B8B2-277DB43D27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68851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9267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245038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8505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45038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8505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1371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199"/>
            <a:ext cx="8686800" cy="51339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2BF105-0BAD-D145-9A98-3B443754243D}" type="datetimeFigureOut">
              <a:rPr lang="en-US" smtClean="0"/>
              <a:pPr/>
              <a:t>10/29/10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8D97CC-BFE9-6F4E-B6BF-738CF35299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 Interfaces for MPI-3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MPI-3 Tools Working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ubtitle 8"/>
          <p:cNvSpPr txBox="1">
            <a:spLocks/>
          </p:cNvSpPr>
          <p:nvPr/>
        </p:nvSpPr>
        <p:spPr>
          <a:xfrm>
            <a:off x="1227290" y="4680660"/>
            <a:ext cx="6858000" cy="11347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 Report: November 2010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2490" y="4680660"/>
            <a:ext cx="7315200" cy="1279050"/>
          </a:xfrm>
          <a:prstGeom prst="rect">
            <a:avLst/>
          </a:prstGeom>
          <a:noFill/>
          <a:ln w="6350" cap="rnd" cmpd="sng" algn="ctr">
            <a:solidFill>
              <a:schemeClr val="bg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22490" y="4680660"/>
            <a:ext cx="220510" cy="1279049"/>
          </a:xfrm>
          <a:prstGeom prst="rect">
            <a:avLst/>
          </a:prstGeom>
          <a:solidFill>
            <a:schemeClr val="bg2"/>
          </a:solidFill>
          <a:ln w="6350" cap="rnd" cmpd="sng" algn="ctr">
            <a:solidFill>
              <a:schemeClr val="bg2">
                <a:lumMod val="9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Interfaces for MPI-3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686800" cy="52955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Goals of the tools working group</a:t>
            </a:r>
          </a:p>
          <a:p>
            <a:pPr lvl="1"/>
            <a:r>
              <a:rPr lang="en-US" dirty="0" smtClean="0"/>
              <a:t>Extend tool support in MPI-3 beyond the PMPI interface</a:t>
            </a:r>
          </a:p>
          <a:p>
            <a:pPr lvl="1"/>
            <a:r>
              <a:rPr lang="en-US" dirty="0" smtClean="0"/>
              <a:t>Document state of the art for de-facto standard APIs</a:t>
            </a:r>
          </a:p>
          <a:p>
            <a:r>
              <a:rPr lang="en-US" dirty="0" smtClean="0"/>
              <a:t>Currently two main thrusts</a:t>
            </a:r>
          </a:p>
          <a:p>
            <a:pPr lvl="1"/>
            <a:r>
              <a:rPr lang="en-US" dirty="0" smtClean="0"/>
              <a:t>MPIT performance interface to gather MPI internal information</a:t>
            </a:r>
          </a:p>
          <a:p>
            <a:pPr lvl="1"/>
            <a:r>
              <a:rPr lang="en-US" dirty="0" smtClean="0"/>
              <a:t>Companion document to describe the MPIR interface</a:t>
            </a:r>
          </a:p>
          <a:p>
            <a:r>
              <a:rPr lang="en-US" dirty="0" smtClean="0"/>
              <a:t>Additional areas under discussion or possible directions</a:t>
            </a:r>
          </a:p>
          <a:p>
            <a:pPr lvl="1"/>
            <a:r>
              <a:rPr lang="en-US" dirty="0" smtClean="0"/>
              <a:t>Companion document to describe the message queue interface</a:t>
            </a:r>
          </a:p>
          <a:p>
            <a:pPr lvl="1"/>
            <a:r>
              <a:rPr lang="en-US" dirty="0" smtClean="0"/>
              <a:t>Extensions for further third party debug interfaces</a:t>
            </a:r>
          </a:p>
          <a:p>
            <a:pPr lvl="1"/>
            <a:r>
              <a:rPr lang="en-US" dirty="0" smtClean="0"/>
              <a:t>Standardization of a more scalable process acquisition API</a:t>
            </a:r>
          </a:p>
          <a:p>
            <a:pPr lvl="1"/>
            <a:r>
              <a:rPr lang="en-US" dirty="0" smtClean="0"/>
              <a:t>Extended version of </a:t>
            </a:r>
            <a:r>
              <a:rPr lang="en-US" dirty="0" err="1" smtClean="0"/>
              <a:t>MPI_Pcontrol</a:t>
            </a:r>
            <a:endParaRPr lang="en-US" dirty="0" smtClean="0"/>
          </a:p>
          <a:p>
            <a:pPr lvl="1"/>
            <a:r>
              <a:rPr lang="en-US" dirty="0" smtClean="0"/>
              <a:t>Low-level tracing options in </a:t>
            </a:r>
            <a:r>
              <a:rPr lang="en-US" dirty="0" smtClean="0"/>
              <a:t>MPIT</a:t>
            </a:r>
          </a:p>
          <a:p>
            <a:r>
              <a:rPr lang="en-US" dirty="0" smtClean="0"/>
              <a:t>Other suggestions welcome!</a:t>
            </a:r>
          </a:p>
          <a:p>
            <a:pPr lvl="1"/>
            <a:r>
              <a:rPr lang="en-US" dirty="0" smtClean="0"/>
              <a:t>MPI-3 tools working open to everyone</a:t>
            </a:r>
            <a:endParaRPr lang="en-US" dirty="0" smtClean="0"/>
          </a:p>
          <a:p>
            <a:pPr lvl="1"/>
            <a:r>
              <a:rPr lang="en-US" dirty="0" smtClean="0"/>
              <a:t>https</a:t>
            </a:r>
            <a:r>
              <a:rPr lang="en-US" dirty="0" smtClean="0"/>
              <a:t>://svn.mpi-forum.org/trac/mpi-forum-web/wiki/MPI3Tools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MPIT Performance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4976"/>
            <a:ext cx="8686800" cy="52955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Goal: provide tools with access to MPI internal information</a:t>
            </a:r>
          </a:p>
          <a:p>
            <a:pPr lvl="1"/>
            <a:r>
              <a:rPr lang="en-US" dirty="0" smtClean="0"/>
              <a:t>Main </a:t>
            </a:r>
            <a:r>
              <a:rPr lang="en-US" dirty="0" smtClean="0"/>
              <a:t>philosophy</a:t>
            </a:r>
          </a:p>
          <a:p>
            <a:pPr lvl="2"/>
            <a:r>
              <a:rPr lang="en-US" dirty="0" smtClean="0"/>
              <a:t>MPI </a:t>
            </a:r>
            <a:r>
              <a:rPr lang="en-US" dirty="0" smtClean="0"/>
              <a:t>specifies what</a:t>
            </a:r>
            <a:r>
              <a:rPr lang="en-US" dirty="0" smtClean="0"/>
              <a:t> information is available</a:t>
            </a:r>
          </a:p>
          <a:p>
            <a:pPr lvl="2"/>
            <a:r>
              <a:rPr lang="en-US" dirty="0" smtClean="0"/>
              <a:t>Tools can query this information (similar to hardware counters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Supports sampling and caliper style/direct measurement tools</a:t>
            </a:r>
          </a:p>
          <a:p>
            <a:pPr lvl="1"/>
            <a:r>
              <a:rPr lang="en-US" dirty="0" smtClean="0"/>
              <a:t>Complementary to/will NOT replace the MPI profiling interface PMPI</a:t>
            </a:r>
          </a:p>
          <a:p>
            <a:r>
              <a:rPr lang="en-US" dirty="0" smtClean="0"/>
              <a:t>Information provided as a set of variables</a:t>
            </a:r>
            <a:endParaRPr lang="en-US" dirty="0" smtClean="0"/>
          </a:p>
          <a:p>
            <a:pPr lvl="1"/>
            <a:r>
              <a:rPr lang="en-US" b="1" dirty="0" smtClean="0"/>
              <a:t>Configuration</a:t>
            </a:r>
            <a:r>
              <a:rPr lang="en-US" b="1" dirty="0" smtClean="0"/>
              <a:t>/control</a:t>
            </a:r>
            <a:r>
              <a:rPr lang="en-US" b="1" dirty="0" smtClean="0"/>
              <a:t> variables </a:t>
            </a:r>
            <a:r>
              <a:rPr lang="en-US" dirty="0" smtClean="0"/>
              <a:t>(typically </a:t>
            </a:r>
            <a:r>
              <a:rPr lang="en-US" dirty="0" smtClean="0"/>
              <a:t>set</a:t>
            </a:r>
            <a:r>
              <a:rPr lang="en-US" dirty="0" smtClean="0"/>
              <a:t> by environment variables)</a:t>
            </a:r>
            <a:br>
              <a:rPr lang="en-US" dirty="0" smtClean="0"/>
            </a:br>
            <a:r>
              <a:rPr lang="en-US" dirty="0" smtClean="0"/>
              <a:t>Examples: eager limits, connection limits, protocol settings</a:t>
            </a:r>
          </a:p>
          <a:p>
            <a:pPr lvl="2"/>
            <a:r>
              <a:rPr lang="en-US" dirty="0" smtClean="0"/>
              <a:t>List, query, and (if the MPI implementation support this) set configuration settings</a:t>
            </a:r>
          </a:p>
          <a:p>
            <a:pPr lvl="2"/>
            <a:r>
              <a:rPr lang="en-US" dirty="0" smtClean="0"/>
              <a:t>Can be used to implicitly document all available settings</a:t>
            </a:r>
          </a:p>
          <a:p>
            <a:pPr lvl="1"/>
            <a:r>
              <a:rPr lang="en-US" b="1" dirty="0" smtClean="0"/>
              <a:t>P</a:t>
            </a:r>
            <a:r>
              <a:rPr lang="en-US" b="1" dirty="0" smtClean="0"/>
              <a:t>erformance variables </a:t>
            </a:r>
            <a:r>
              <a:rPr lang="en-US" dirty="0" smtClean="0"/>
              <a:t>(MPI internal performance information)</a:t>
            </a:r>
            <a:br>
              <a:rPr lang="en-US" dirty="0" smtClean="0"/>
            </a:br>
            <a:r>
              <a:rPr lang="en-US" dirty="0" smtClean="0"/>
              <a:t>Examples: </a:t>
            </a:r>
            <a:r>
              <a:rPr lang="en-US" dirty="0" smtClean="0"/>
              <a:t>length of unexpected message queue, time spent blocking</a:t>
            </a:r>
          </a:p>
          <a:p>
            <a:pPr lvl="2"/>
            <a:r>
              <a:rPr lang="en-US" dirty="0" smtClean="0"/>
              <a:t>Query internal state </a:t>
            </a:r>
            <a:r>
              <a:rPr lang="en-US" dirty="0" smtClean="0"/>
              <a:t>of the MPI implementation at runtime</a:t>
            </a:r>
          </a:p>
          <a:p>
            <a:pPr lvl="2"/>
            <a:r>
              <a:rPr lang="en-US" dirty="0" smtClean="0"/>
              <a:t>Start, Stop, Read, Reset </a:t>
            </a:r>
            <a:r>
              <a:rPr lang="en-US" dirty="0" smtClean="0"/>
              <a:t>MPI performance counters (similar to PAPI counters)</a:t>
            </a:r>
            <a:endParaRPr lang="en-US" dirty="0" smtClean="0"/>
          </a:p>
          <a:p>
            <a:r>
              <a:rPr lang="en-US" dirty="0" smtClean="0"/>
              <a:t>Status of MPIT</a:t>
            </a:r>
          </a:p>
          <a:p>
            <a:pPr lvl="1"/>
            <a:r>
              <a:rPr lang="en-US" dirty="0" smtClean="0"/>
              <a:t>Current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(Hopefully) final discussions in tools WG</a:t>
            </a:r>
          </a:p>
          <a:p>
            <a:pPr lvl="1"/>
            <a:r>
              <a:rPr lang="en-US" dirty="0" smtClean="0"/>
              <a:t>Feedback </a:t>
            </a:r>
            <a:r>
              <a:rPr lang="en-US" dirty="0" smtClean="0"/>
              <a:t>wanted!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The MPIR Companion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4236"/>
            <a:ext cx="8686800" cy="53634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MPIR = the established process acquisition interface</a:t>
            </a:r>
            <a:endParaRPr lang="en-US" dirty="0" smtClean="0"/>
          </a:p>
          <a:p>
            <a:pPr lvl="1"/>
            <a:r>
              <a:rPr lang="en-US" dirty="0" smtClean="0"/>
              <a:t>Enables tools to query all processes involved in an MPI job</a:t>
            </a:r>
            <a:endParaRPr lang="en-US" dirty="0" smtClean="0"/>
          </a:p>
          <a:p>
            <a:pPr lvl="1"/>
            <a:r>
              <a:rPr lang="en-US" dirty="0" smtClean="0"/>
              <a:t>Implemented </a:t>
            </a:r>
            <a:r>
              <a:rPr lang="en-US" dirty="0" smtClean="0"/>
              <a:t>by most </a:t>
            </a:r>
            <a:r>
              <a:rPr lang="en-US" dirty="0" err="1" smtClean="0"/>
              <a:t>MPIs</a:t>
            </a:r>
            <a:r>
              <a:rPr lang="en-US" dirty="0" smtClean="0"/>
              <a:t>, used </a:t>
            </a:r>
            <a:r>
              <a:rPr lang="en-US" dirty="0" smtClean="0"/>
              <a:t>by</a:t>
            </a:r>
            <a:r>
              <a:rPr lang="en-US" dirty="0" smtClean="0"/>
              <a:t> many </a:t>
            </a:r>
            <a:r>
              <a:rPr lang="en-US" dirty="0" smtClean="0"/>
              <a:t>tools,</a:t>
            </a:r>
            <a:r>
              <a:rPr lang="en-US" dirty="0" smtClean="0"/>
              <a:t> (</a:t>
            </a:r>
            <a:r>
              <a:rPr lang="en-US" dirty="0" err="1" smtClean="0"/>
              <a:t>Totalview</a:t>
            </a:r>
            <a:r>
              <a:rPr lang="en-US" dirty="0" smtClean="0"/>
              <a:t>, DDT,</a:t>
            </a:r>
            <a:r>
              <a:rPr lang="en-US" dirty="0" smtClean="0"/>
              <a:t> O|SS)</a:t>
            </a:r>
          </a:p>
          <a:p>
            <a:pPr lvl="1"/>
            <a:r>
              <a:rPr lang="en-US" dirty="0" smtClean="0"/>
              <a:t>BUT: MPIR is not clearly defined and exists in several variants</a:t>
            </a:r>
            <a:endParaRPr lang="en-US" dirty="0" smtClean="0"/>
          </a:p>
          <a:p>
            <a:r>
              <a:rPr lang="en-US" dirty="0" smtClean="0"/>
              <a:t>Goal: describe the current state of the art as</a:t>
            </a:r>
            <a:r>
              <a:rPr lang="en-US" dirty="0" smtClean="0"/>
              <a:t> a guide </a:t>
            </a:r>
            <a:r>
              <a:rPr lang="en-US" dirty="0" smtClean="0"/>
              <a:t>for users</a:t>
            </a:r>
          </a:p>
          <a:p>
            <a:pPr lvl="1"/>
            <a:r>
              <a:rPr lang="en-US" dirty="0" smtClean="0"/>
              <a:t>For now: no extensions or changes, just document the interface</a:t>
            </a:r>
          </a:p>
          <a:p>
            <a:pPr lvl="1"/>
            <a:r>
              <a:rPr lang="en-US" dirty="0" smtClean="0"/>
              <a:t>Published as a companion document to MPI</a:t>
            </a:r>
          </a:p>
          <a:p>
            <a:pPr lvl="2"/>
            <a:r>
              <a:rPr lang="en-US" dirty="0" smtClean="0"/>
              <a:t>Endorsed/voted </a:t>
            </a:r>
            <a:r>
              <a:rPr lang="en-US" dirty="0" smtClean="0"/>
              <a:t>on by the MPI</a:t>
            </a:r>
            <a:r>
              <a:rPr lang="en-US" dirty="0" smtClean="0"/>
              <a:t> </a:t>
            </a:r>
            <a:r>
              <a:rPr lang="en-US" dirty="0" smtClean="0"/>
              <a:t>forum </a:t>
            </a:r>
            <a:r>
              <a:rPr lang="en-US" dirty="0" smtClean="0"/>
              <a:t>but not part </a:t>
            </a:r>
            <a:r>
              <a:rPr lang="en-US" dirty="0" smtClean="0"/>
              <a:t>of the MPI standard</a:t>
            </a:r>
          </a:p>
          <a:p>
            <a:pPr lvl="1"/>
            <a:r>
              <a:rPr lang="en-US" dirty="0" smtClean="0"/>
              <a:t>Why: MPIR is not the ideal interface and has scalability </a:t>
            </a:r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Central/global table covering all ranks</a:t>
            </a:r>
          </a:p>
          <a:p>
            <a:pPr lvl="2"/>
            <a:r>
              <a:rPr lang="en-US" dirty="0" smtClean="0"/>
              <a:t>No support for dynamic processes (</a:t>
            </a:r>
            <a:r>
              <a:rPr lang="en-US" dirty="0" smtClean="0"/>
              <a:t>relevant for fault tolerance support)</a:t>
            </a:r>
            <a:endParaRPr lang="en-US" dirty="0" smtClean="0"/>
          </a:p>
          <a:p>
            <a:pPr lvl="1"/>
            <a:r>
              <a:rPr lang="en-US" dirty="0" smtClean="0"/>
              <a:t>Attempt to define and standardize a better interface in the future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Final draft available on MPI-3 tools WG </a:t>
            </a:r>
            <a:r>
              <a:rPr lang="en-US" dirty="0" err="1" smtClean="0"/>
              <a:t>WiKi</a:t>
            </a:r>
            <a:endParaRPr lang="en-US" dirty="0" smtClean="0"/>
          </a:p>
          <a:p>
            <a:pPr lvl="1"/>
            <a:r>
              <a:rPr lang="en-US" dirty="0" smtClean="0"/>
              <a:t>Document passed first vote</a:t>
            </a:r>
          </a:p>
          <a:p>
            <a:pPr lvl="1"/>
            <a:r>
              <a:rPr lang="en-US" dirty="0" smtClean="0"/>
              <a:t>Second/final vote scheduled for December MPI-Forum meeting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9225</TotalTime>
  <Words>489</Words>
  <Application>Microsoft Macintosh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Tool Interfaces for MPI-3</vt:lpstr>
      <vt:lpstr>Tool Interfaces for MPI-3</vt:lpstr>
      <vt:lpstr>The MPIT Performance Interface</vt:lpstr>
      <vt:lpstr>The MPIR Companion Document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Martin Schulz</cp:lastModifiedBy>
  <cp:revision>27</cp:revision>
  <cp:lastPrinted>2010-10-05T17:27:35Z</cp:lastPrinted>
  <dcterms:created xsi:type="dcterms:W3CDTF">2010-10-29T23:32:16Z</dcterms:created>
  <dcterms:modified xsi:type="dcterms:W3CDTF">2010-10-30T00:07:51Z</dcterms:modified>
</cp:coreProperties>
</file>