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2" r:id="rId4"/>
    <p:sldId id="258" r:id="rId5"/>
    <p:sldId id="261" r:id="rId6"/>
    <p:sldId id="259" r:id="rId7"/>
    <p:sldId id="265" r:id="rId8"/>
    <p:sldId id="264" r:id="rId9"/>
    <p:sldId id="266" r:id="rId10"/>
    <p:sldId id="257" r:id="rId11"/>
    <p:sldId id="267" r:id="rId12"/>
    <p:sldId id="263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13/11/17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13/11/17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13/11/17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13/11/17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13/11/17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13/11/17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13/11/17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13/11/17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13/11/17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13/11/17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13/11/17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13/11/17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13/11/17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“Sessions”</a:t>
            </a:r>
            <a:br>
              <a:rPr lang="en-GB" dirty="0" smtClean="0"/>
            </a:br>
            <a:r>
              <a:rPr lang="en-GB" dirty="0" smtClean="0"/>
              <a:t>Endpoints / Teams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Sessions WG update</a:t>
            </a:r>
          </a:p>
          <a:p>
            <a:r>
              <a:rPr lang="en-GB" dirty="0" smtClean="0"/>
              <a:t>MPI </a:t>
            </a:r>
            <a:r>
              <a:rPr lang="en-GB" dirty="0" err="1" smtClean="0"/>
              <a:t>BoF</a:t>
            </a:r>
            <a:r>
              <a:rPr lang="en-GB" dirty="0" smtClean="0"/>
              <a:t> at SC17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2088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“Session”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name “Session” has already been used in MPI</a:t>
            </a:r>
          </a:p>
          <a:p>
            <a:pPr lvl="1"/>
            <a:r>
              <a:rPr lang="en-GB" dirty="0" smtClean="0"/>
              <a:t>Performance variables in MPI_T require a session</a:t>
            </a:r>
          </a:p>
          <a:p>
            <a:r>
              <a:rPr lang="en-GB" dirty="0" smtClean="0"/>
              <a:t>Currently looking at various alternative names</a:t>
            </a:r>
          </a:p>
          <a:p>
            <a:endParaRPr lang="en-GB" dirty="0" smtClean="0"/>
          </a:p>
          <a:p>
            <a:r>
              <a:rPr lang="en-GB" b="1" dirty="0" smtClean="0"/>
              <a:t>Suggestion: a session is actually an endpoint!</a:t>
            </a:r>
          </a:p>
        </p:txBody>
      </p:sp>
    </p:spTree>
    <p:extLst>
      <p:ext uri="{BB962C8B-B14F-4D97-AF65-F5344CB8AC3E}">
        <p14:creationId xmlns:p14="http://schemas.microsoft.com/office/powerpoint/2010/main" val="2485097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Sessions </a:t>
            </a:r>
            <a:r>
              <a:rPr lang="en-GB" dirty="0"/>
              <a:t>–&gt; </a:t>
            </a:r>
            <a:r>
              <a:rPr lang="en-GB" dirty="0" smtClean="0"/>
              <a:t>Endpoints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Similarities</a:t>
            </a:r>
          </a:p>
          <a:p>
            <a:pPr lvl="1"/>
            <a:r>
              <a:rPr lang="en-GB" dirty="0" smtClean="0"/>
              <a:t>Isolated resources</a:t>
            </a:r>
          </a:p>
          <a:p>
            <a:pPr lvl="1"/>
            <a:r>
              <a:rPr lang="en-GB" dirty="0" smtClean="0"/>
              <a:t>Independent “identities”</a:t>
            </a:r>
          </a:p>
          <a:p>
            <a:r>
              <a:rPr lang="en-GB" dirty="0" smtClean="0"/>
              <a:t>Differences</a:t>
            </a:r>
          </a:p>
          <a:p>
            <a:pPr lvl="1"/>
            <a:r>
              <a:rPr lang="en-GB" dirty="0" smtClean="0"/>
              <a:t>Lifetime: endpoints created via a new communicator, but can survive it’s destruction</a:t>
            </a:r>
          </a:p>
          <a:p>
            <a:pPr lvl="1"/>
            <a:r>
              <a:rPr lang="en-GB" dirty="0" smtClean="0"/>
              <a:t>Scope: endpoints returned in array to a single thread, not useful for isolation of libraries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5699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Sessions –&gt; Endpoints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>
                <a:solidFill>
                  <a:srgbClr val="1B1F22"/>
                </a:solidFill>
                <a:latin typeface="Consolas"/>
              </a:rPr>
              <a:t>MPI_Endpoint</a:t>
            </a:r>
            <a:r>
              <a:rPr lang="en-GB" dirty="0">
                <a:solidFill>
                  <a:srgbClr val="1B1F22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1B1F22"/>
                </a:solidFill>
                <a:latin typeface="Consolas"/>
              </a:rPr>
              <a:t>ep</a:t>
            </a:r>
            <a:r>
              <a:rPr lang="en-GB" dirty="0" smtClean="0">
                <a:solidFill>
                  <a:srgbClr val="1B1F22"/>
                </a:solidFill>
                <a:latin typeface="Consolas"/>
              </a:rPr>
              <a:t>; </a:t>
            </a:r>
            <a:r>
              <a:rPr lang="en-GB" dirty="0" err="1" smtClean="0">
                <a:solidFill>
                  <a:srgbClr val="1B1F22"/>
                </a:solidFill>
                <a:latin typeface="Consolas"/>
              </a:rPr>
              <a:t>MPI_Team</a:t>
            </a:r>
            <a:r>
              <a:rPr lang="en-GB" dirty="0" smtClean="0">
                <a:solidFill>
                  <a:srgbClr val="1B1F22"/>
                </a:solidFill>
                <a:latin typeface="Consolas"/>
              </a:rPr>
              <a:t> team;</a:t>
            </a:r>
            <a:br>
              <a:rPr lang="en-GB" dirty="0" smtClean="0">
                <a:solidFill>
                  <a:srgbClr val="1B1F22"/>
                </a:solidFill>
                <a:latin typeface="Consolas"/>
              </a:rPr>
            </a:br>
            <a:r>
              <a:rPr lang="en-GB" dirty="0" err="1" smtClean="0">
                <a:solidFill>
                  <a:srgbClr val="1B1F22"/>
                </a:solidFill>
                <a:latin typeface="Consolas"/>
              </a:rPr>
              <a:t>MPI_Group</a:t>
            </a:r>
            <a:r>
              <a:rPr lang="en-GB" dirty="0" smtClean="0">
                <a:solidFill>
                  <a:srgbClr val="1B1F22"/>
                </a:solidFill>
                <a:latin typeface="Consolas"/>
              </a:rPr>
              <a:t> </a:t>
            </a:r>
            <a:r>
              <a:rPr lang="en-GB" dirty="0" err="1" smtClean="0">
                <a:solidFill>
                  <a:srgbClr val="1B1F22"/>
                </a:solidFill>
                <a:latin typeface="Consolas"/>
              </a:rPr>
              <a:t>grp</a:t>
            </a:r>
            <a:r>
              <a:rPr lang="en-GB" dirty="0" smtClean="0">
                <a:solidFill>
                  <a:srgbClr val="1B1F22"/>
                </a:solidFill>
                <a:latin typeface="Consolas"/>
              </a:rPr>
              <a:t>; </a:t>
            </a:r>
            <a:r>
              <a:rPr lang="en-GB" dirty="0" err="1" smtClean="0">
                <a:solidFill>
                  <a:srgbClr val="1B1F22"/>
                </a:solidFill>
                <a:latin typeface="Consolas"/>
              </a:rPr>
              <a:t>MPI_Comm</a:t>
            </a:r>
            <a:r>
              <a:rPr lang="en-GB" dirty="0" smtClean="0">
                <a:solidFill>
                  <a:srgbClr val="1B1F22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1B1F22"/>
                </a:solidFill>
                <a:latin typeface="Consolas"/>
              </a:rPr>
              <a:t>comm</a:t>
            </a:r>
            <a:r>
              <a:rPr lang="en-GB" dirty="0">
                <a:solidFill>
                  <a:srgbClr val="1B1F22"/>
                </a:solidFill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1B1F22"/>
                </a:solidFill>
                <a:latin typeface="Consolas"/>
              </a:rPr>
              <a:t>MPI_ENDPOINT_INIT</a:t>
            </a:r>
            <a:r>
              <a:rPr lang="en-GB" dirty="0">
                <a:solidFill>
                  <a:srgbClr val="1B1F22"/>
                </a:solidFill>
                <a:latin typeface="Consolas"/>
              </a:rPr>
              <a:t>(MPI_FLAGS_NULL</a:t>
            </a:r>
            <a:r>
              <a:rPr lang="en-GB" dirty="0" smtClean="0">
                <a:solidFill>
                  <a:srgbClr val="1B1F22"/>
                </a:solidFill>
                <a:latin typeface="Consolas"/>
              </a:rPr>
              <a:t>,</a:t>
            </a:r>
            <a:br>
              <a:rPr lang="en-GB" dirty="0" smtClean="0">
                <a:solidFill>
                  <a:srgbClr val="1B1F22"/>
                </a:solidFill>
                <a:latin typeface="Consolas"/>
              </a:rPr>
            </a:br>
            <a:r>
              <a:rPr lang="en-GB" dirty="0" smtClean="0">
                <a:solidFill>
                  <a:srgbClr val="1B1F22"/>
                </a:solidFill>
                <a:latin typeface="Consolas"/>
              </a:rPr>
              <a:t>                  MPI_INFO_NULL</a:t>
            </a:r>
            <a:r>
              <a:rPr lang="en-GB" dirty="0">
                <a:solidFill>
                  <a:srgbClr val="1B1F22"/>
                </a:solidFill>
                <a:latin typeface="Consolas"/>
              </a:rPr>
              <a:t>, </a:t>
            </a:r>
            <a:r>
              <a:rPr lang="en-GB" dirty="0" smtClean="0">
                <a:solidFill>
                  <a:srgbClr val="1B1F22"/>
                </a:solidFill>
                <a:latin typeface="Consolas"/>
              </a:rPr>
              <a:t>&amp;</a:t>
            </a:r>
            <a:r>
              <a:rPr lang="en-GB" dirty="0" err="1" smtClean="0">
                <a:solidFill>
                  <a:srgbClr val="1B1F22"/>
                </a:solidFill>
                <a:latin typeface="Consolas"/>
              </a:rPr>
              <a:t>ep</a:t>
            </a:r>
            <a:r>
              <a:rPr lang="en-GB" dirty="0">
                <a:solidFill>
                  <a:srgbClr val="1B1F22"/>
                </a:solidFill>
                <a:latin typeface="Consolas"/>
              </a:rPr>
              <a:t>)</a:t>
            </a:r>
            <a:r>
              <a:rPr lang="en-GB" dirty="0" smtClean="0">
                <a:solidFill>
                  <a:srgbClr val="1B1F22"/>
                </a:solidFill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1B1F22"/>
                </a:solidFill>
                <a:latin typeface="Consolas"/>
              </a:rPr>
              <a:t>MPI_GROUP_FROM_TEAM(MPI_TEAM_WORLD, </a:t>
            </a:r>
            <a:r>
              <a:rPr lang="en-GB" dirty="0" err="1" smtClean="0">
                <a:solidFill>
                  <a:srgbClr val="1B1F22"/>
                </a:solidFill>
                <a:latin typeface="Consolas"/>
              </a:rPr>
              <a:t>ep</a:t>
            </a:r>
            <a:r>
              <a:rPr lang="en-GB" dirty="0">
                <a:solidFill>
                  <a:srgbClr val="1B1F22"/>
                </a:solidFill>
                <a:latin typeface="Consolas"/>
              </a:rPr>
              <a:t>, 1</a:t>
            </a:r>
            <a:r>
              <a:rPr lang="en-GB" dirty="0" smtClean="0">
                <a:solidFill>
                  <a:srgbClr val="1B1F22"/>
                </a:solidFill>
                <a:latin typeface="Consolas"/>
              </a:rPr>
              <a:t>,</a:t>
            </a:r>
            <a:br>
              <a:rPr lang="en-GB" dirty="0" smtClean="0">
                <a:solidFill>
                  <a:srgbClr val="1B1F22"/>
                </a:solidFill>
                <a:latin typeface="Consolas"/>
              </a:rPr>
            </a:br>
            <a:r>
              <a:rPr lang="en-GB" dirty="0" smtClean="0">
                <a:solidFill>
                  <a:srgbClr val="1B1F22"/>
                </a:solidFill>
                <a:latin typeface="Consolas"/>
              </a:rPr>
              <a:t>                    “</a:t>
            </a:r>
            <a:r>
              <a:rPr lang="en-GB" dirty="0" err="1" smtClean="0">
                <a:solidFill>
                  <a:srgbClr val="1B1F22"/>
                </a:solidFill>
                <a:latin typeface="Consolas"/>
              </a:rPr>
              <a:t>MyFirstTag</a:t>
            </a:r>
            <a:r>
              <a:rPr lang="en-GB" dirty="0" smtClean="0">
                <a:solidFill>
                  <a:srgbClr val="1B1F22"/>
                </a:solidFill>
                <a:latin typeface="Consolas"/>
              </a:rPr>
              <a:t>”</a:t>
            </a:r>
            <a:r>
              <a:rPr lang="en-GB" dirty="0">
                <a:solidFill>
                  <a:srgbClr val="1B1F22"/>
                </a:solidFill>
                <a:latin typeface="Consolas"/>
              </a:rPr>
              <a:t>, </a:t>
            </a:r>
            <a:r>
              <a:rPr lang="en-GB" dirty="0" smtClean="0">
                <a:solidFill>
                  <a:srgbClr val="1B1F22"/>
                </a:solidFill>
                <a:latin typeface="Consolas"/>
              </a:rPr>
              <a:t>&amp;group);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1B1F22"/>
                </a:solidFill>
                <a:latin typeface="Consolas"/>
              </a:rPr>
              <a:t>MPI_COMM_FROM_GROUP(group, &amp;</a:t>
            </a:r>
            <a:r>
              <a:rPr lang="en-GB" dirty="0" err="1" smtClean="0">
                <a:solidFill>
                  <a:srgbClr val="1B1F22"/>
                </a:solidFill>
                <a:latin typeface="Consolas"/>
              </a:rPr>
              <a:t>comm</a:t>
            </a:r>
            <a:r>
              <a:rPr lang="en-GB" dirty="0" smtClean="0">
                <a:solidFill>
                  <a:srgbClr val="1B1F22"/>
                </a:solidFill>
                <a:latin typeface="Consolas"/>
              </a:rPr>
              <a:t>);</a:t>
            </a:r>
            <a:endParaRPr lang="en-GB" dirty="0">
              <a:solidFill>
                <a:srgbClr val="1B1F22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25432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Multiple MPI Libraries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Suggestion: different MPI library for each session</a:t>
            </a:r>
          </a:p>
          <a:p>
            <a:pPr lvl="1"/>
            <a:r>
              <a:rPr lang="en-GB" dirty="0" smtClean="0"/>
              <a:t>Should that be “endpoint” or “team” in future?</a:t>
            </a:r>
          </a:p>
          <a:p>
            <a:r>
              <a:rPr lang="en-GB" dirty="0" smtClean="0"/>
              <a:t>Use-case: bridging between clusters/systems</a:t>
            </a:r>
          </a:p>
          <a:p>
            <a:r>
              <a:rPr lang="en-GB" dirty="0" smtClean="0"/>
              <a:t>Sessions could be a shim layer</a:t>
            </a:r>
          </a:p>
          <a:p>
            <a:pPr lvl="1"/>
            <a:r>
              <a:rPr lang="en-GB" dirty="0" smtClean="0"/>
              <a:t>Redirect MPI functions to the correct real MPI library</a:t>
            </a:r>
            <a:endParaRPr lang="en-GB" dirty="0"/>
          </a:p>
          <a:p>
            <a:r>
              <a:rPr lang="en-GB" dirty="0" smtClean="0"/>
              <a:t>Main issue: no ABI between MPI libraries</a:t>
            </a:r>
          </a:p>
          <a:p>
            <a:pPr lvl="1"/>
            <a:r>
              <a:rPr lang="en-GB" dirty="0" smtClean="0"/>
              <a:t>Could session shim translate? Yes</a:t>
            </a:r>
          </a:p>
          <a:p>
            <a:pPr lvl="1"/>
            <a:r>
              <a:rPr lang="en-GB" dirty="0" smtClean="0"/>
              <a:t>In critical path? With zero overhead? Probably no</a:t>
            </a:r>
          </a:p>
        </p:txBody>
      </p:sp>
    </p:spTree>
    <p:extLst>
      <p:ext uri="{BB962C8B-B14F-4D97-AF65-F5344CB8AC3E}">
        <p14:creationId xmlns:p14="http://schemas.microsoft.com/office/powerpoint/2010/main" val="2353880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PMPI/QMPI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sessions is a shim layer for multiple MPI libraries</a:t>
            </a:r>
          </a:p>
          <a:p>
            <a:r>
              <a:rPr lang="en-GB" dirty="0" smtClean="0"/>
              <a:t>And PMPI/QMPI is an interception layer</a:t>
            </a:r>
          </a:p>
          <a:p>
            <a:r>
              <a:rPr lang="en-GB" dirty="0" smtClean="0"/>
              <a:t>Are they basically the same thing?</a:t>
            </a:r>
          </a:p>
          <a:p>
            <a:r>
              <a:rPr lang="en-GB" dirty="0" smtClean="0"/>
              <a:t>What does that look like/mean?</a:t>
            </a:r>
          </a:p>
        </p:txBody>
      </p:sp>
    </p:spTree>
    <p:extLst>
      <p:ext uri="{BB962C8B-B14F-4D97-AF65-F5344CB8AC3E}">
        <p14:creationId xmlns:p14="http://schemas.microsoft.com/office/powerpoint/2010/main" val="2749028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Lots of new ideas</a:t>
            </a:r>
            <a:r>
              <a:rPr lang="en-GB" dirty="0"/>
              <a:t> – check </a:t>
            </a:r>
            <a:r>
              <a:rPr lang="en-GB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GB" dirty="0" smtClean="0"/>
          </a:p>
          <a:p>
            <a:r>
              <a:rPr lang="en-GB" dirty="0" smtClean="0"/>
              <a:t>Exciting/interesting</a:t>
            </a:r>
            <a:r>
              <a:rPr lang="en-GB" dirty="0"/>
              <a:t> – check </a:t>
            </a:r>
            <a:r>
              <a:rPr lang="en-GB" dirty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GB" dirty="0" smtClean="0"/>
          </a:p>
          <a:p>
            <a:r>
              <a:rPr lang="en-GB" dirty="0" smtClean="0"/>
              <a:t>Contentious – check </a:t>
            </a:r>
            <a:r>
              <a:rPr lang="en-GB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</a:p>
          <a:p>
            <a:endParaRPr lang="en-GB" dirty="0" smtClean="0"/>
          </a:p>
          <a:p>
            <a:r>
              <a:rPr lang="en-GB" dirty="0" smtClean="0"/>
              <a:t>Please get involved!</a:t>
            </a:r>
            <a:endParaRPr lang="en-GB" dirty="0" smtClean="0">
              <a:latin typeface="Zapf Dingbats"/>
              <a:ea typeface="Zapf Dingbats"/>
              <a:cs typeface="Zapf Dingbats"/>
              <a:sym typeface="Zapf Dingbats"/>
            </a:endParaRPr>
          </a:p>
        </p:txBody>
      </p:sp>
    </p:spTree>
    <p:extLst>
      <p:ext uri="{BB962C8B-B14F-4D97-AF65-F5344CB8AC3E}">
        <p14:creationId xmlns:p14="http://schemas.microsoft.com/office/powerpoint/2010/main" val="434989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Sessions</a:t>
            </a:r>
            <a:br>
              <a:rPr lang="en-GB" dirty="0" smtClean="0"/>
            </a:br>
            <a:r>
              <a:rPr lang="en-GB" dirty="0" smtClean="0"/>
              <a:t>Problem Statement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Original problem: improve initialisation of MPI</a:t>
            </a:r>
          </a:p>
          <a:p>
            <a:pPr lvl="1"/>
            <a:r>
              <a:rPr lang="en-GB" dirty="0" smtClean="0"/>
              <a:t>Avoid multi-library, multi-threaded race-conditions</a:t>
            </a:r>
          </a:p>
          <a:p>
            <a:r>
              <a:rPr lang="en-GB" dirty="0" smtClean="0"/>
              <a:t>Expanded problem: meta-programming for MPI</a:t>
            </a:r>
          </a:p>
          <a:p>
            <a:pPr lvl="1"/>
            <a:r>
              <a:rPr lang="en-GB" dirty="0" smtClean="0"/>
              <a:t>Interaction with resource manager / job scheduler</a:t>
            </a:r>
          </a:p>
          <a:p>
            <a:pPr lvl="1"/>
            <a:r>
              <a:rPr lang="en-GB" dirty="0" smtClean="0"/>
              <a:t>Move beyond process-centric world view (e.g. threads)</a:t>
            </a:r>
          </a:p>
          <a:p>
            <a:pPr lvl="1"/>
            <a:r>
              <a:rPr lang="en-GB" dirty="0" smtClean="0"/>
              <a:t>Obtain useful HW topology information from system</a:t>
            </a:r>
          </a:p>
          <a:p>
            <a:pPr lvl="1"/>
            <a:r>
              <a:rPr lang="en-GB" dirty="0" smtClean="0"/>
              <a:t>Support coupled applications: visualisation, steering</a:t>
            </a:r>
          </a:p>
          <a:p>
            <a:pPr lvl="1"/>
            <a:r>
              <a:rPr lang="en-GB" dirty="0" smtClean="0"/>
              <a:t>Unify with tool functionality (debug, performance)</a:t>
            </a:r>
          </a:p>
          <a:p>
            <a:pPr lvl="1"/>
            <a:r>
              <a:rPr lang="en-GB" dirty="0" smtClean="0"/>
              <a:t>Handle dynamic resources – grow/shrink/adapt/fault</a:t>
            </a:r>
          </a:p>
        </p:txBody>
      </p:sp>
    </p:spTree>
    <p:extLst>
      <p:ext uri="{BB962C8B-B14F-4D97-AF65-F5344CB8AC3E}">
        <p14:creationId xmlns:p14="http://schemas.microsoft.com/office/powerpoint/2010/main" val="2726548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(Some) Design </a:t>
            </a:r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Supporting full/arbitrary/flexible addressability</a:t>
            </a:r>
          </a:p>
          <a:p>
            <a:pPr lvl="1"/>
            <a:r>
              <a:rPr lang="en-GB" dirty="0" smtClean="0"/>
              <a:t>What is an </a:t>
            </a:r>
            <a:r>
              <a:rPr lang="en-GB" dirty="0" err="1" smtClean="0"/>
              <a:t>MPI_Group</a:t>
            </a:r>
            <a:r>
              <a:rPr lang="en-GB" dirty="0" smtClean="0"/>
              <a:t> member/MPI process/“rank”?</a:t>
            </a:r>
          </a:p>
          <a:p>
            <a:pPr lvl="1"/>
            <a:r>
              <a:rPr lang="en-GB" dirty="0" smtClean="0"/>
              <a:t>SW/HW Thread, </a:t>
            </a:r>
            <a:r>
              <a:rPr lang="en-GB" dirty="0"/>
              <a:t>OS process, </a:t>
            </a:r>
            <a:r>
              <a:rPr lang="en-GB" dirty="0" smtClean="0"/>
              <a:t>CPU core, GPU, node?</a:t>
            </a:r>
          </a:p>
          <a:p>
            <a:r>
              <a:rPr lang="en-GB" dirty="0" smtClean="0"/>
              <a:t>Permitting/limiting access to “external” resources</a:t>
            </a:r>
          </a:p>
          <a:p>
            <a:pPr lvl="1"/>
            <a:r>
              <a:rPr lang="en-GB" dirty="0" smtClean="0"/>
              <a:t>Growing a job, coupling applications, connecting tools</a:t>
            </a:r>
          </a:p>
          <a:p>
            <a:pPr lvl="1"/>
            <a:r>
              <a:rPr lang="en-GB" dirty="0" smtClean="0"/>
              <a:t>Discovery (publish/subscribe?), security, logistics</a:t>
            </a:r>
          </a:p>
          <a:p>
            <a:r>
              <a:rPr lang="en-GB" dirty="0" smtClean="0"/>
              <a:t>Isolation of sessions – software and hardware</a:t>
            </a:r>
          </a:p>
          <a:p>
            <a:pPr lvl="1"/>
            <a:r>
              <a:rPr lang="en-GB" dirty="0" smtClean="0"/>
              <a:t>Load a different MPI library for each session?</a:t>
            </a:r>
          </a:p>
          <a:p>
            <a:pPr lvl="1"/>
            <a:r>
              <a:rPr lang="en-GB" dirty="0" smtClean="0"/>
              <a:t>Fault isolation domain, thread-support domain, etc.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8278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Sessions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4" y="1600201"/>
            <a:ext cx="4680137" cy="434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General scheme:</a:t>
            </a:r>
          </a:p>
          <a:p>
            <a:pPr lvl="1"/>
            <a:r>
              <a:rPr lang="en-US" sz="2000" dirty="0" smtClean="0"/>
              <a:t>Query the underlying run-time system</a:t>
            </a:r>
          </a:p>
          <a:p>
            <a:pPr lvl="2"/>
            <a:r>
              <a:rPr lang="en-US" sz="2000" dirty="0" smtClean="0"/>
              <a:t>Get a “set” of processes</a:t>
            </a:r>
          </a:p>
          <a:p>
            <a:pPr lvl="1"/>
            <a:r>
              <a:rPr lang="en-US" sz="2000" dirty="0" smtClean="0"/>
              <a:t>Determine the processes you want</a:t>
            </a:r>
          </a:p>
          <a:p>
            <a:pPr lvl="2"/>
            <a:r>
              <a:rPr lang="en-US" sz="2000" dirty="0" smtClean="0"/>
              <a:t>Create an </a:t>
            </a:r>
            <a:r>
              <a:rPr lang="en-US" sz="2000" dirty="0" err="1" smtClean="0"/>
              <a:t>MPI_Group</a:t>
            </a:r>
            <a:endParaRPr lang="en-US" sz="2000" dirty="0" smtClean="0"/>
          </a:p>
          <a:p>
            <a:pPr lvl="1"/>
            <a:r>
              <a:rPr lang="en-US" sz="2000" dirty="0" smtClean="0"/>
              <a:t>Create a communicator with just those processes</a:t>
            </a:r>
          </a:p>
          <a:p>
            <a:pPr lvl="2"/>
            <a:r>
              <a:rPr lang="en-US" sz="2000" dirty="0" smtClean="0"/>
              <a:t>Create an </a:t>
            </a:r>
            <a:r>
              <a:rPr lang="en-US" sz="2000" dirty="0" err="1" smtClean="0"/>
              <a:t>MPI_Comm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5693789" y="2681532"/>
            <a:ext cx="2394408" cy="73096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 of processes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2"/>
            <a:endCxn id="16" idx="0"/>
          </p:cNvCxnSpPr>
          <p:nvPr/>
        </p:nvCxnSpPr>
        <p:spPr>
          <a:xfrm>
            <a:off x="6890993" y="3412501"/>
            <a:ext cx="0" cy="46477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6" idx="2"/>
            <a:endCxn id="19" idx="0"/>
          </p:cNvCxnSpPr>
          <p:nvPr/>
        </p:nvCxnSpPr>
        <p:spPr>
          <a:xfrm>
            <a:off x="6890993" y="4608246"/>
            <a:ext cx="0" cy="4713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693789" y="3877277"/>
            <a:ext cx="2394408" cy="73096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MPI_Group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693789" y="5079586"/>
            <a:ext cx="2394408" cy="73096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MPI_Comm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693789" y="1434252"/>
            <a:ext cx="2394408" cy="73096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MPI_Session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21" idx="2"/>
            <a:endCxn id="5" idx="0"/>
          </p:cNvCxnSpPr>
          <p:nvPr/>
        </p:nvCxnSpPr>
        <p:spPr>
          <a:xfrm>
            <a:off x="6890993" y="2165221"/>
            <a:ext cx="0" cy="5163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9892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Proposed Sessions API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Get a local handle that distinguishes each caller</a:t>
            </a:r>
          </a:p>
          <a:p>
            <a:pPr lvl="1"/>
            <a:r>
              <a:rPr lang="en-GB" dirty="0" smtClean="0"/>
              <a:t>MPI_SESSION_INIT</a:t>
            </a:r>
          </a:p>
          <a:p>
            <a:r>
              <a:rPr lang="en-GB" dirty="0" smtClean="0"/>
              <a:t>Discover named sets of (abstract/HW) resources</a:t>
            </a:r>
          </a:p>
          <a:p>
            <a:pPr lvl="1"/>
            <a:r>
              <a:rPr lang="en-GB" dirty="0" smtClean="0"/>
              <a:t>MPI_SESSION_GET_NAMES</a:t>
            </a:r>
          </a:p>
          <a:p>
            <a:r>
              <a:rPr lang="en-GB" dirty="0" smtClean="0"/>
              <a:t>Convert resources into normal MPI objects</a:t>
            </a:r>
          </a:p>
          <a:p>
            <a:pPr lvl="1"/>
            <a:r>
              <a:rPr lang="en-GB" dirty="0" smtClean="0"/>
              <a:t>MPI_GROUP_CREATE_FROM_SESSION</a:t>
            </a:r>
          </a:p>
          <a:p>
            <a:r>
              <a:rPr lang="en-GB" dirty="0" smtClean="0"/>
              <a:t>Create objects – </a:t>
            </a:r>
            <a:r>
              <a:rPr lang="en-GB" dirty="0" err="1" smtClean="0"/>
              <a:t>MPI_Comm</a:t>
            </a:r>
            <a:r>
              <a:rPr lang="en-GB" dirty="0"/>
              <a:t>,</a:t>
            </a:r>
            <a:r>
              <a:rPr lang="en-GB" dirty="0" smtClean="0"/>
              <a:t> </a:t>
            </a:r>
            <a:r>
              <a:rPr lang="en-GB" dirty="0" err="1" smtClean="0"/>
              <a:t>MPI_Win</a:t>
            </a:r>
            <a:r>
              <a:rPr lang="en-GB" dirty="0" smtClean="0"/>
              <a:t>, &amp; </a:t>
            </a:r>
            <a:r>
              <a:rPr lang="en-GB" dirty="0" err="1" smtClean="0"/>
              <a:t>MPI_File</a:t>
            </a:r>
            <a:endParaRPr lang="en-GB" dirty="0" smtClean="0"/>
          </a:p>
          <a:p>
            <a:pPr lvl="1"/>
            <a:r>
              <a:rPr lang="en-GB" dirty="0" smtClean="0"/>
              <a:t>MPI_CREATE_&lt;XXX&gt;_FROM_GROUP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8898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“Set of processes”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692513"/>
          </a:xfrm>
        </p:spPr>
        <p:txBody>
          <a:bodyPr>
            <a:normAutofit/>
          </a:bodyPr>
          <a:lstStyle/>
          <a:p>
            <a:r>
              <a:rPr lang="en-GB" dirty="0" smtClean="0"/>
              <a:t>This is not a proper name</a:t>
            </a:r>
          </a:p>
          <a:p>
            <a:r>
              <a:rPr lang="en-GB" b="1" dirty="0" smtClean="0"/>
              <a:t>Suggestion: use “Team” instead</a:t>
            </a:r>
          </a:p>
          <a:p>
            <a:r>
              <a:rPr lang="en-GB" dirty="0" smtClean="0"/>
              <a:t>Same concept as before, just a new name</a:t>
            </a:r>
          </a:p>
          <a:p>
            <a:r>
              <a:rPr lang="en-GB" dirty="0" smtClean="0"/>
              <a:t>Teams have properties: name, size, &lt;others&gt;</a:t>
            </a:r>
          </a:p>
          <a:p>
            <a:r>
              <a:rPr lang="en-GB" dirty="0" smtClean="0"/>
              <a:t>Built-in teams: “</a:t>
            </a:r>
            <a:r>
              <a:rPr lang="en-GB" dirty="0" err="1" smtClean="0"/>
              <a:t>mpi</a:t>
            </a:r>
            <a:r>
              <a:rPr lang="en-GB" dirty="0" smtClean="0"/>
              <a:t>://world” and “</a:t>
            </a:r>
            <a:r>
              <a:rPr lang="en-GB" dirty="0" err="1" smtClean="0"/>
              <a:t>mpi</a:t>
            </a:r>
            <a:r>
              <a:rPr lang="en-GB" dirty="0" smtClean="0"/>
              <a:t>://self”</a:t>
            </a:r>
          </a:p>
          <a:p>
            <a:r>
              <a:rPr lang="en-GB" dirty="0" smtClean="0"/>
              <a:t>Command-line: “</a:t>
            </a:r>
            <a:r>
              <a:rPr lang="en-GB" dirty="0" err="1" smtClean="0"/>
              <a:t>mpiexec</a:t>
            </a:r>
            <a:r>
              <a:rPr lang="en-GB" dirty="0" smtClean="0"/>
              <a:t> –</a:t>
            </a:r>
            <a:r>
              <a:rPr lang="en-GB" dirty="0" err="1" smtClean="0"/>
              <a:t>np</a:t>
            </a:r>
            <a:r>
              <a:rPr lang="en-GB" dirty="0" smtClean="0"/>
              <a:t> 100 –team ocean;</a:t>
            </a:r>
            <a:br>
              <a:rPr lang="en-GB" dirty="0" smtClean="0"/>
            </a:br>
            <a:r>
              <a:rPr lang="en-GB" dirty="0" smtClean="0"/>
              <a:t>                                       </a:t>
            </a:r>
            <a:r>
              <a:rPr lang="en-GB" dirty="0"/>
              <a:t>–</a:t>
            </a:r>
            <a:r>
              <a:rPr lang="en-GB" dirty="0" err="1" smtClean="0"/>
              <a:t>np</a:t>
            </a:r>
            <a:r>
              <a:rPr lang="en-GB" dirty="0" smtClean="0"/>
              <a:t> 200 –team </a:t>
            </a:r>
            <a:r>
              <a:rPr lang="en-GB" dirty="0" err="1" smtClean="0"/>
              <a:t>atmos</a:t>
            </a:r>
            <a:r>
              <a:rPr lang="en-GB" dirty="0" smtClean="0"/>
              <a:t>”</a:t>
            </a:r>
          </a:p>
          <a:p>
            <a:r>
              <a:rPr lang="en-GB" dirty="0" smtClean="0"/>
              <a:t>Runtime: “arch://x86”, “location://rack6”, </a:t>
            </a:r>
            <a:r>
              <a:rPr lang="en-GB" dirty="0" err="1" smtClean="0"/>
              <a:t>etc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6372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Sessions + Tools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76635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Debug existing application</a:t>
            </a:r>
          </a:p>
          <a:p>
            <a:pPr lvl="1"/>
            <a:r>
              <a:rPr lang="en-GB" dirty="0" smtClean="0"/>
              <a:t>Start 2</a:t>
            </a:r>
            <a:r>
              <a:rPr lang="en-GB" baseline="30000" dirty="0" smtClean="0"/>
              <a:t>nd</a:t>
            </a:r>
            <a:r>
              <a:rPr lang="en-GB" dirty="0" smtClean="0"/>
              <a:t> job</a:t>
            </a:r>
          </a:p>
          <a:p>
            <a:pPr lvl="1"/>
            <a:r>
              <a:rPr lang="en-GB" dirty="0" smtClean="0"/>
              <a:t>Use MPI_SESSION to find app job</a:t>
            </a:r>
          </a:p>
          <a:p>
            <a:pPr lvl="1"/>
            <a:r>
              <a:rPr lang="en-GB" dirty="0" smtClean="0"/>
              <a:t>&lt;permissions check&gt;</a:t>
            </a:r>
          </a:p>
          <a:p>
            <a:pPr lvl="1"/>
            <a:r>
              <a:rPr lang="en-GB" dirty="0" smtClean="0"/>
              <a:t>“Attach” to app job</a:t>
            </a:r>
          </a:p>
          <a:p>
            <a:pPr lvl="1"/>
            <a:r>
              <a:rPr lang="en-GB" dirty="0" smtClean="0"/>
              <a:t>Query </a:t>
            </a:r>
            <a:r>
              <a:rPr lang="en-GB" dirty="0" smtClean="0"/>
              <a:t>teams =</a:t>
            </a:r>
            <a:r>
              <a:rPr lang="en-GB" dirty="0" smtClean="0"/>
              <a:t>&gt; debug </a:t>
            </a:r>
            <a:r>
              <a:rPr lang="en-GB" dirty="0" smtClean="0"/>
              <a:t>teams + </a:t>
            </a:r>
            <a:r>
              <a:rPr lang="en-GB" dirty="0" smtClean="0"/>
              <a:t>app </a:t>
            </a:r>
            <a:r>
              <a:rPr lang="en-GB" dirty="0" smtClean="0"/>
              <a:t>teams</a:t>
            </a:r>
            <a:endParaRPr lang="en-GB" dirty="0" smtClean="0"/>
          </a:p>
          <a:p>
            <a:pPr lvl="1"/>
            <a:r>
              <a:rPr lang="en-GB" dirty="0" smtClean="0"/>
              <a:t>Stuff (e.g. debug via remote RMA operations!)</a:t>
            </a:r>
          </a:p>
          <a:p>
            <a:r>
              <a:rPr lang="en-GB" dirty="0" smtClean="0"/>
              <a:t>Workflow – coupled applications</a:t>
            </a:r>
          </a:p>
          <a:p>
            <a:pPr lvl="1"/>
            <a:r>
              <a:rPr lang="en-GB" dirty="0" smtClean="0"/>
              <a:t>Start independent jobs</a:t>
            </a:r>
          </a:p>
          <a:p>
            <a:pPr lvl="1"/>
            <a:r>
              <a:rPr lang="en-GB" dirty="0" smtClean="0"/>
              <a:t>Attach from one to other and from other to one</a:t>
            </a:r>
          </a:p>
          <a:p>
            <a:pPr lvl="1"/>
            <a:r>
              <a:rPr lang="en-GB" dirty="0" smtClean="0"/>
              <a:t>Query </a:t>
            </a:r>
            <a:r>
              <a:rPr lang="en-GB" dirty="0" smtClean="0"/>
              <a:t>teams =</a:t>
            </a:r>
            <a:r>
              <a:rPr lang="en-GB" dirty="0" smtClean="0"/>
              <a:t>&gt; job 1 </a:t>
            </a:r>
            <a:r>
              <a:rPr lang="en-GB" dirty="0" smtClean="0"/>
              <a:t>teams + </a:t>
            </a:r>
            <a:r>
              <a:rPr lang="en-GB" dirty="0" smtClean="0"/>
              <a:t>job 2 </a:t>
            </a:r>
            <a:r>
              <a:rPr lang="en-GB" dirty="0" smtClean="0"/>
              <a:t>teams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1677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Sessions + Tools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MPIR2</a:t>
            </a:r>
          </a:p>
          <a:p>
            <a:pPr lvl="1"/>
            <a:r>
              <a:rPr lang="en-GB" dirty="0" smtClean="0"/>
              <a:t>Interaction with runtime, e.g. for co-location</a:t>
            </a:r>
          </a:p>
          <a:p>
            <a:pPr lvl="1"/>
            <a:r>
              <a:rPr lang="en-GB" dirty="0" err="1" smtClean="0"/>
              <a:t>mpirun</a:t>
            </a:r>
            <a:r>
              <a:rPr lang="en-GB" dirty="0" smtClean="0"/>
              <a:t> -</a:t>
            </a:r>
            <a:r>
              <a:rPr lang="en-GB" dirty="0" err="1" smtClean="0"/>
              <a:t>np</a:t>
            </a:r>
            <a:r>
              <a:rPr lang="en-GB" dirty="0" smtClean="0"/>
              <a:t> 500 </a:t>
            </a:r>
            <a:r>
              <a:rPr lang="en-GB" dirty="0" smtClean="0"/>
              <a:t>–team app</a:t>
            </a:r>
            <a:r>
              <a:rPr lang="en-GB" dirty="0" smtClean="0"/>
              <a:t>://ocean </a:t>
            </a:r>
            <a:r>
              <a:rPr lang="en-GB" dirty="0" err="1" smtClean="0"/>
              <a:t>ocean.exe</a:t>
            </a:r>
            <a:r>
              <a:rPr lang="en-GB" dirty="0" smtClean="0"/>
              <a:t>;</a:t>
            </a:r>
            <a:br>
              <a:rPr lang="en-GB" dirty="0" smtClean="0"/>
            </a:br>
            <a:r>
              <a:rPr lang="en-GB" dirty="0" smtClean="0"/>
              <a:t>            -</a:t>
            </a:r>
            <a:r>
              <a:rPr lang="en-GB" dirty="0" err="1" smtClean="0"/>
              <a:t>np</a:t>
            </a:r>
            <a:r>
              <a:rPr lang="en-GB" dirty="0" smtClean="0"/>
              <a:t> 500 </a:t>
            </a:r>
            <a:r>
              <a:rPr lang="en-GB" dirty="0" smtClean="0"/>
              <a:t>–team </a:t>
            </a:r>
            <a:r>
              <a:rPr lang="en-GB" dirty="0" smtClean="0"/>
              <a:t>debug://</a:t>
            </a:r>
            <a:r>
              <a:rPr lang="en-GB" dirty="0" err="1" smtClean="0"/>
              <a:t>tv</a:t>
            </a:r>
            <a:r>
              <a:rPr lang="en-GB" dirty="0" smtClean="0"/>
              <a:t> </a:t>
            </a:r>
            <a:r>
              <a:rPr lang="en-GB" dirty="0" err="1" smtClean="0"/>
              <a:t>tv.exe</a:t>
            </a:r>
            <a:endParaRPr lang="en-GB" dirty="0" smtClean="0"/>
          </a:p>
          <a:p>
            <a:pPr lvl="1"/>
            <a:r>
              <a:rPr lang="en-GB" dirty="0" err="1" smtClean="0"/>
              <a:t>Ocean.c</a:t>
            </a:r>
            <a:r>
              <a:rPr lang="en-GB" dirty="0" smtClean="0"/>
              <a:t> </a:t>
            </a:r>
            <a:r>
              <a:rPr lang="en-GB" dirty="0" err="1" smtClean="0"/>
              <a:t>int</a:t>
            </a:r>
            <a:r>
              <a:rPr lang="en-GB" dirty="0" smtClean="0"/>
              <a:t> main {MPI_INIT</a:t>
            </a:r>
            <a:r>
              <a:rPr lang="en-GB" dirty="0" smtClean="0"/>
              <a:t>; </a:t>
            </a:r>
            <a:r>
              <a:rPr lang="is-IS" dirty="0" smtClean="0"/>
              <a:t>…</a:t>
            </a:r>
            <a:r>
              <a:rPr lang="en-GB" dirty="0" smtClean="0"/>
              <a:t>}</a:t>
            </a:r>
            <a:endParaRPr lang="en-GB" dirty="0" smtClean="0"/>
          </a:p>
          <a:p>
            <a:pPr lvl="1"/>
            <a:r>
              <a:rPr lang="en-GB" dirty="0" err="1" smtClean="0"/>
              <a:t>Tv.c</a:t>
            </a:r>
            <a:r>
              <a:rPr lang="en-GB" dirty="0" smtClean="0"/>
              <a:t> </a:t>
            </a:r>
            <a:r>
              <a:rPr lang="en-GB" dirty="0" err="1" smtClean="0"/>
              <a:t>int</a:t>
            </a:r>
            <a:r>
              <a:rPr lang="en-GB" dirty="0" smtClean="0"/>
              <a:t> main {</a:t>
            </a:r>
            <a:r>
              <a:rPr lang="en-GB" dirty="0" smtClean="0"/>
              <a:t>MPI_SESSION_INIT;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                     MPI_SESSION_GET_NAMES; </a:t>
            </a:r>
            <a:r>
              <a:rPr lang="is-IS" dirty="0" smtClean="0"/>
              <a:t>…}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0190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Sessions + Tools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to initialise the MPI_T interface?</a:t>
            </a:r>
          </a:p>
          <a:p>
            <a:pPr lvl="1"/>
            <a:r>
              <a:rPr lang="en-GB" b="1" dirty="0"/>
              <a:t>MPI_SESSION_INIT(*sess1)</a:t>
            </a:r>
          </a:p>
          <a:p>
            <a:pPr lvl="1"/>
            <a:r>
              <a:rPr lang="en-GB" dirty="0" smtClean="0"/>
              <a:t>MPI_T_SESSION_INIT</a:t>
            </a:r>
            <a:r>
              <a:rPr lang="en-GB" dirty="0" smtClean="0"/>
              <a:t>(*</a:t>
            </a:r>
            <a:r>
              <a:rPr lang="en-GB" dirty="0"/>
              <a:t>t_sess1)</a:t>
            </a:r>
          </a:p>
          <a:p>
            <a:pPr lvl="1"/>
            <a:r>
              <a:rPr lang="en-GB" dirty="0" smtClean="0"/>
              <a:t>MPI_T_SESSION_CREATE</a:t>
            </a:r>
            <a:r>
              <a:rPr lang="en-GB" dirty="0" smtClean="0"/>
              <a:t>(sess1, *t_sess2)</a:t>
            </a:r>
          </a:p>
          <a:p>
            <a:pPr lvl="1"/>
            <a:r>
              <a:rPr lang="en-GB" dirty="0" smtClean="0"/>
              <a:t>Scope </a:t>
            </a:r>
            <a:r>
              <a:rPr lang="en-GB" b="1" dirty="0" smtClean="0"/>
              <a:t>all</a:t>
            </a:r>
            <a:r>
              <a:rPr lang="en-GB" dirty="0" smtClean="0"/>
              <a:t> MPI_T functions with a </a:t>
            </a:r>
            <a:r>
              <a:rPr lang="en-GB" dirty="0" err="1" smtClean="0"/>
              <a:t>t_sess</a:t>
            </a:r>
            <a:r>
              <a:rPr lang="en-GB" dirty="0" smtClean="0"/>
              <a:t> parameter</a:t>
            </a:r>
          </a:p>
          <a:p>
            <a:pPr lvl="1"/>
            <a:endParaRPr lang="en-GB" dirty="0"/>
          </a:p>
          <a:p>
            <a:r>
              <a:rPr lang="en-GB" dirty="0" smtClean="0"/>
              <a:t>NB: do we need to scope all normal MPI functions with a session parameter?</a:t>
            </a:r>
          </a:p>
          <a:p>
            <a:pPr lvl="1"/>
            <a:r>
              <a:rPr lang="en-GB" dirty="0" smtClean="0"/>
              <a:t>MPI_TYPE_COMMIT, MPI_ERRHANDLER_CREATE,</a:t>
            </a:r>
            <a:r>
              <a:rPr lang="en-GB" dirty="0"/>
              <a:t> </a:t>
            </a:r>
            <a:r>
              <a:rPr lang="en-GB" dirty="0" smtClean="0"/>
              <a:t>MPI_INFO_CREATE, MPI_ALLOC_MEM, lots of others</a:t>
            </a:r>
          </a:p>
        </p:txBody>
      </p:sp>
    </p:spTree>
    <p:extLst>
      <p:ext uri="{BB962C8B-B14F-4D97-AF65-F5344CB8AC3E}">
        <p14:creationId xmlns:p14="http://schemas.microsoft.com/office/powerpoint/2010/main" val="40385421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81</TotalTime>
  <Words>725</Words>
  <Application>Microsoft Macintosh PowerPoint</Application>
  <PresentationFormat>On-screen Show (4:3)</PresentationFormat>
  <Paragraphs>117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Breeze</vt:lpstr>
      <vt:lpstr>“Sessions” Endpoints / Teams</vt:lpstr>
      <vt:lpstr>Sessions Problem Statement</vt:lpstr>
      <vt:lpstr>(Some) Design Questions</vt:lpstr>
      <vt:lpstr>Sessions Overview</vt:lpstr>
      <vt:lpstr>Proposed Sessions API</vt:lpstr>
      <vt:lpstr>“Set of processes”</vt:lpstr>
      <vt:lpstr>Sessions + Tools</vt:lpstr>
      <vt:lpstr>Sessions + Tools</vt:lpstr>
      <vt:lpstr>Sessions + Tools</vt:lpstr>
      <vt:lpstr>“Session”</vt:lpstr>
      <vt:lpstr>Sessions –&gt; Endpoints</vt:lpstr>
      <vt:lpstr>Sessions –&gt; Endpoints</vt:lpstr>
      <vt:lpstr>Multiple MPI Libraries</vt:lpstr>
      <vt:lpstr>PMPI/QMPI</vt:lpstr>
      <vt:lpstr>Summary</vt:lpstr>
    </vt:vector>
  </TitlesOfParts>
  <Company>EPCC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Point-to-Point WG (FP16 Support)</dc:title>
  <dc:creator>Dan Holmes</dc:creator>
  <cp:lastModifiedBy>Dan Holmes</cp:lastModifiedBy>
  <cp:revision>23</cp:revision>
  <dcterms:created xsi:type="dcterms:W3CDTF">2017-11-13T21:21:47Z</dcterms:created>
  <dcterms:modified xsi:type="dcterms:W3CDTF">2017-11-13T22:42:51Z</dcterms:modified>
</cp:coreProperties>
</file>