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77"/>
    <p:restoredTop sz="86395"/>
  </p:normalViewPr>
  <p:slideViewPr>
    <p:cSldViewPr snapToGrid="0" snapToObjects="1">
      <p:cViewPr varScale="1">
        <p:scale>
          <a:sx n="104" d="100"/>
          <a:sy n="104" d="100"/>
        </p:scale>
        <p:origin x="224" y="3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26D700-0B3C-EF4C-A974-E29AF2787B48}" type="datetimeFigureOut">
              <a:rPr lang="en-US" smtClean="0"/>
              <a:t>2/25/25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9F986-02AD-C54E-95F6-62706A3C5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7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9F986-02AD-C54E-95F6-62706A3C53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975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9F986-02AD-C54E-95F6-62706A3C53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92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9F986-02AD-C54E-95F6-62706A3C53A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51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9F986-02AD-C54E-95F6-62706A3C53A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780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EE273-97CD-A542-8252-2BB7C6745C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E7CE21-87EE-104A-8ED6-1313E01C90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4B1AF08-F363-FE71-11AA-A36399C725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96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039" y="90286"/>
            <a:ext cx="10900197" cy="782483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4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039" y="1107512"/>
            <a:ext cx="10900197" cy="4851387"/>
          </a:xfrm>
          <a:prstGeom prst="rect">
            <a:avLst/>
          </a:prstGeom>
        </p:spPr>
        <p:txBody>
          <a:bodyPr lIns="0" tIns="0" rIns="0" bIns="0"/>
          <a:lstStyle>
            <a:lvl1pPr>
              <a:defRPr baseline="0">
                <a:solidFill>
                  <a:schemeClr val="tx1"/>
                </a:solidFill>
              </a:defRPr>
            </a:lvl1pPr>
            <a:lvl2pPr>
              <a:defRPr baseline="0">
                <a:solidFill>
                  <a:schemeClr val="tx1"/>
                </a:solidFill>
              </a:defRPr>
            </a:lvl2pPr>
            <a:lvl3pPr>
              <a:defRPr baseline="0">
                <a:solidFill>
                  <a:schemeClr val="tx1"/>
                </a:solidFill>
              </a:defRPr>
            </a:lvl3pPr>
            <a:lvl4pPr>
              <a:defRPr baseline="0">
                <a:solidFill>
                  <a:schemeClr val="tx1"/>
                </a:solidFill>
              </a:defRPr>
            </a:lvl4pPr>
            <a:lvl5pPr>
              <a:defRPr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FB961C-2226-6A43-BD48-F41C022BBF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8">
            <a:extLst>
              <a:ext uri="{FF2B5EF4-FFF2-40B4-BE49-F238E27FC236}">
                <a16:creationId xmlns:a16="http://schemas.microsoft.com/office/drawing/2014/main" id="{5C89A987-7BC6-C240-C22F-2D86C29049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9167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400" b="0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2EE7B9-0D07-774A-BB37-8EB5282D26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581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039" y="90286"/>
            <a:ext cx="10900197" cy="782483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4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040" y="1107512"/>
            <a:ext cx="5299912" cy="4851387"/>
          </a:xfrm>
          <a:prstGeom prst="rect">
            <a:avLst/>
          </a:prstGeom>
        </p:spPr>
        <p:txBody>
          <a:bodyPr lIns="0" tIns="0" rIns="0" bIns="0"/>
          <a:lstStyle>
            <a:lvl1pPr>
              <a:defRPr baseline="0">
                <a:solidFill>
                  <a:schemeClr val="tx1"/>
                </a:solidFill>
              </a:defRPr>
            </a:lvl1pPr>
            <a:lvl2pPr>
              <a:defRPr baseline="0">
                <a:solidFill>
                  <a:schemeClr val="tx1"/>
                </a:solidFill>
              </a:defRPr>
            </a:lvl2pPr>
            <a:lvl3pPr>
              <a:defRPr baseline="0">
                <a:solidFill>
                  <a:schemeClr val="tx1"/>
                </a:solidFill>
              </a:defRPr>
            </a:lvl3pPr>
            <a:lvl4pPr>
              <a:defRPr baseline="0">
                <a:solidFill>
                  <a:schemeClr val="tx1"/>
                </a:solidFill>
              </a:defRPr>
            </a:lvl4pPr>
            <a:lvl5pPr>
              <a:defRPr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FB961C-2226-6A43-BD48-F41C022BBF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038600" y="6341717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8">
            <a:extLst>
              <a:ext uri="{FF2B5EF4-FFF2-40B4-BE49-F238E27FC236}">
                <a16:creationId xmlns:a16="http://schemas.microsoft.com/office/drawing/2014/main" id="{5C89A987-7BC6-C240-C22F-2D86C29049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9167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400" b="0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2EE7B9-0D07-774A-BB37-8EB5282D2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6E7A41A-BD1C-21F4-D078-266C8657BCD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42050" y="1107512"/>
            <a:ext cx="5308186" cy="48513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1872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027" y="609025"/>
            <a:ext cx="5034758" cy="2948008"/>
          </a:xfrm>
          <a:prstGeom prst="rect">
            <a:avLst/>
          </a:prstGeom>
        </p:spPr>
        <p:txBody>
          <a:bodyPr vert="horz"/>
          <a:lstStyle>
            <a:lvl1pPr algn="r"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74588" y="609025"/>
            <a:ext cx="5675647" cy="5310375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990D34-4A7B-4C4D-B49C-0340249C39D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817188" y="635635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B0A9F179-5842-50A1-3067-BE4D87B67F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9167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400" b="0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2EE7B9-0D07-774A-BB37-8EB5282D26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607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mag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50039" y="108345"/>
            <a:ext cx="10900197" cy="632004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83074DC-634A-DF4C-A95E-BDE4DA1718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038600" y="6341717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8">
            <a:extLst>
              <a:ext uri="{FF2B5EF4-FFF2-40B4-BE49-F238E27FC236}">
                <a16:creationId xmlns:a16="http://schemas.microsoft.com/office/drawing/2014/main" id="{26113DA0-1662-A258-8F48-528FA49D90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9167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400" b="0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2EE7B9-0D07-774A-BB37-8EB5282D26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135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325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052286"/>
            <a:ext cx="10972800" cy="50738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085D0-FF83-5A52-3812-DF6A743C3B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58F697BF-A095-2041-4EBB-4F50DB8E65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9167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400" b="0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2EE7B9-0D07-774A-BB37-8EB5282D26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3" r:id="rId2"/>
    <p:sldLayoutId id="2147483668" r:id="rId3"/>
    <p:sldLayoutId id="2147483664" r:id="rId4"/>
    <p:sldLayoutId id="2147483665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wgropp@Illinois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mpi-forum/mpi-standard/compare/mpi-4.1...mpi-4.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5FB41-E233-8946-BF6F-2C4258BCB3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MPI 5.0 Chapter Changes:</a:t>
            </a:r>
            <a:br>
              <a:rPr lang="en-US" dirty="0"/>
            </a:br>
            <a:r>
              <a:rPr lang="en-US" dirty="0"/>
              <a:t>One Sided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FE81CB-1378-9E47-822A-841473934C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William Gropp</a:t>
            </a:r>
            <a:br>
              <a:rPr lang="en-US" dirty="0"/>
            </a:br>
            <a:r>
              <a:rPr lang="en-US" dirty="0">
                <a:hlinkClick r:id="rId3"/>
              </a:rPr>
              <a:t>wgropp@Illinois.edu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021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B66A2-CAD1-5C39-CDAD-6FE3B9AA6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Minor Changes to one-side-2.tex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BA50F-CFC3-96BD-0C96-CF2B5C280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These do not change the text, though some improve the index entries</a:t>
            </a:r>
          </a:p>
          <a:p>
            <a:pPr lvl="1"/>
            <a:r>
              <a:rPr lang="en-US" dirty="0"/>
              <a:t>Note strings as “raw” in the binding code, e.g., desc=</a:t>
            </a:r>
            <a:r>
              <a:rPr lang="en-US" b="1" dirty="0" err="1">
                <a:solidFill>
                  <a:srgbClr val="FF0000"/>
                </a:solidFill>
              </a:rPr>
              <a:t>r</a:t>
            </a:r>
            <a:r>
              <a:rPr lang="en-US" dirty="0" err="1"/>
              <a:t>"size</a:t>
            </a:r>
            <a:r>
              <a:rPr lang="en-US" dirty="0"/>
              <a:t> of window in bytes")</a:t>
            </a:r>
          </a:p>
          <a:p>
            <a:pPr lvl="1"/>
            <a:r>
              <a:rPr lang="en-US" dirty="0" err="1"/>
              <a:t>infoval</a:t>
            </a:r>
            <a:r>
              <a:rPr lang="en-US" dirty="0"/>
              <a:t> -&gt; </a:t>
            </a:r>
            <a:r>
              <a:rPr lang="en-US" dirty="0" err="1"/>
              <a:t>infovalskip</a:t>
            </a:r>
            <a:r>
              <a:rPr lang="en-US" dirty="0"/>
              <a:t> for entries that should not appear in the index. Some \</a:t>
            </a:r>
            <a:r>
              <a:rPr lang="en-US" dirty="0" err="1"/>
              <a:t>mpiargs</a:t>
            </a:r>
            <a:r>
              <a:rPr lang="en-US" baseline="0" dirty="0"/>
              <a:t> became \</a:t>
            </a:r>
            <a:r>
              <a:rPr lang="en-US" baseline="0" dirty="0" err="1"/>
              <a:t>infokey</a:t>
            </a:r>
            <a:endParaRPr lang="en-US" dirty="0"/>
          </a:p>
          <a:p>
            <a:pPr lvl="1"/>
            <a:r>
              <a:rPr lang="en-US" dirty="0"/>
              <a:t>Made a few reference “main” for the index</a:t>
            </a:r>
          </a:p>
          <a:p>
            <a:pPr lvl="2"/>
            <a:r>
              <a:rPr lang="en-US" dirty="0"/>
              <a:t>\</a:t>
            </a:r>
            <a:r>
              <a:rPr lang="en-US" dirty="0" err="1"/>
              <a:t>mpifunc</a:t>
            </a:r>
            <a:r>
              <a:rPr lang="en-US" dirty="0"/>
              <a:t>{MPI\_WIN\_ALLOCATE\_CPTR}. The implied specific procedure</a:t>
            </a:r>
            <a:br>
              <a:rPr lang="en-US" dirty="0"/>
            </a:br>
            <a:r>
              <a:rPr lang="en-US" dirty="0"/>
              <a:t>became</a:t>
            </a:r>
            <a:br>
              <a:rPr lang="en-US" dirty="0"/>
            </a:br>
            <a:r>
              <a:rPr lang="en-US" dirty="0"/>
              <a:t>\</a:t>
            </a:r>
            <a:r>
              <a:rPr lang="en-US" dirty="0" err="1"/>
              <a:t>mpifuncmain</a:t>
            </a:r>
            <a:r>
              <a:rPr lang="en-US" dirty="0"/>
              <a:t>{MPI\_WIN\_ALLOCATE\_CPTR}. The implied specific procedure</a:t>
            </a:r>
          </a:p>
          <a:p>
            <a:pPr lvl="2"/>
            <a:r>
              <a:rPr lang="en-US" dirty="0"/>
              <a:t>Similarly for MPI\_WIN\_ALLOCATE\_SHARED\_CPTR and MPI\_WIN\_SHARED\_QUERY\_CPTR</a:t>
            </a:r>
          </a:p>
          <a:p>
            <a:pPr lvl="2"/>
            <a:r>
              <a:rPr lang="en-US" dirty="0" err="1"/>
              <a:t>alloc</a:t>
            </a:r>
            <a:r>
              <a:rPr lang="en-US" dirty="0"/>
              <a:t>\_shared\_</a:t>
            </a:r>
            <a:r>
              <a:rPr lang="en-US" dirty="0" err="1"/>
              <a:t>noncontig</a:t>
            </a:r>
            <a:r>
              <a:rPr lang="en-US" dirty="0"/>
              <a:t> used \</a:t>
            </a:r>
            <a:r>
              <a:rPr lang="en-US" dirty="0" err="1"/>
              <a:t>infokeymain</a:t>
            </a:r>
            <a:r>
              <a:rPr lang="en-US" dirty="0"/>
              <a:t>, MPI\_REPLACE, MPI\_NO\_OP, MPI\_MODE\_NOCHECK,NOSTORE,NOPUT,NOPRECEDE,NOSUCCEED use \</a:t>
            </a:r>
            <a:r>
              <a:rPr lang="en-US" dirty="0" err="1"/>
              <a:t>mpiconstmain</a:t>
            </a:r>
            <a:r>
              <a:rPr lang="en-US" dirty="0"/>
              <a:t>, and MPI_ERR_XXX use \</a:t>
            </a:r>
            <a:r>
              <a:rPr lang="en-US" dirty="0" err="1"/>
              <a:t>errormain</a:t>
            </a:r>
            <a:r>
              <a:rPr lang="en-US" dirty="0"/>
              <a:t> where described</a:t>
            </a:r>
          </a:p>
          <a:p>
            <a:pPr lvl="1"/>
            <a:r>
              <a:rPr lang="en-US" dirty="0"/>
              <a:t>Removed some extraneous code check headers</a:t>
            </a:r>
          </a:p>
          <a:p>
            <a:pPr lvl="1"/>
            <a:r>
              <a:rPr lang="en-US" dirty="0"/>
              <a:t>A few fixes to \</a:t>
            </a:r>
            <a:r>
              <a:rPr lang="en-US" dirty="0" err="1"/>
              <a:t>mpictype</a:t>
            </a:r>
            <a:r>
              <a:rPr lang="en-US" dirty="0"/>
              <a:t> (to remove “*” that should not be in the </a:t>
            </a:r>
            <a:r>
              <a:rPr lang="en-US" dirty="0" err="1"/>
              <a:t>arg</a:t>
            </a:r>
            <a:r>
              <a:rPr lang="en-US" dirty="0"/>
              <a:t> to \</a:t>
            </a:r>
            <a:r>
              <a:rPr lang="en-US" dirty="0" err="1"/>
              <a:t>mpictype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 few references to the Info chapter were section, not chapter, references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270FA-C183-A6BB-93E8-FD2CBFF145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E2EE7B9-0D07-774A-BB37-8EB5282D263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405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4D525C-271A-CBE0-859A-3B02306A01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A1EAA-C5CA-6C45-F2B4-E0BD09B35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Minor Changes to one-side-2.tex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FC695-228A-FF63-951E-4F1589796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Process -&gt; \MPI/ process in multiple places</a:t>
            </a:r>
          </a:p>
          <a:p>
            <a:r>
              <a:rPr lang="en-US" dirty="0"/>
              <a:t>Several “ties” added to improve line breaking,</a:t>
            </a:r>
            <a:r>
              <a:rPr lang="en-US" baseline="0" dirty="0"/>
              <a:t> e.g., ”Process 0” -&gt; “Process~0”</a:t>
            </a:r>
          </a:p>
          <a:p>
            <a:r>
              <a:rPr lang="en-US" baseline="0" dirty="0"/>
              <a:t>Several \</a:t>
            </a:r>
            <a:r>
              <a:rPr lang="en-US" baseline="0" dirty="0" err="1"/>
              <a:t>mpifunc</a:t>
            </a:r>
            <a:r>
              <a:rPr lang="en-US" baseline="0" dirty="0"/>
              <a:t>{MPI_X(</a:t>
            </a:r>
            <a:r>
              <a:rPr lang="en-US" baseline="0" dirty="0" err="1"/>
              <a:t>a.b</a:t>
            </a:r>
            <a:r>
              <a:rPr lang="en-US" baseline="0" dirty="0"/>
              <a:t>)} converted to \</a:t>
            </a:r>
            <a:r>
              <a:rPr lang="en-US" baseline="0" dirty="0" err="1"/>
              <a:t>mpifunc</a:t>
            </a:r>
            <a:r>
              <a:rPr lang="en-US" baseline="0" dirty="0"/>
              <a:t>{MPI_X}\</a:t>
            </a:r>
            <a:r>
              <a:rPr lang="en-US" baseline="0" dirty="0" err="1"/>
              <a:t>mpicode</a:t>
            </a:r>
            <a:r>
              <a:rPr lang="en-US" baseline="0" dirty="0"/>
              <a:t>{(</a:t>
            </a:r>
            <a:r>
              <a:rPr lang="en-US" baseline="0" dirty="0" err="1"/>
              <a:t>a,b</a:t>
            </a:r>
            <a:r>
              <a:rPr lang="en-US" baseline="0" dirty="0"/>
              <a:t>)}</a:t>
            </a:r>
          </a:p>
          <a:p>
            <a:r>
              <a:rPr lang="en-US" baseline="0" dirty="0" err="1"/>
              <a:t>noop</a:t>
            </a:r>
            <a:r>
              <a:rPr lang="en-US" baseline="0" dirty="0"/>
              <a:t> corrected to no-op (2 places)</a:t>
            </a:r>
          </a:p>
          <a:p>
            <a:r>
              <a:rPr lang="en-US" baseline="0" dirty="0"/>
              <a:t>Fix for a range of sections where the sections</a:t>
            </a:r>
            <a:r>
              <a:rPr lang="en-US" dirty="0"/>
              <a:t> are unnumbered, so that the section range in the text didn’t make sense. U</a:t>
            </a:r>
            <a:r>
              <a:rPr lang="en-US" baseline="0" dirty="0"/>
              <a:t>se section</a:t>
            </a:r>
            <a:r>
              <a:rPr lang="en-US" dirty="0"/>
              <a:t> names instead</a:t>
            </a:r>
            <a:r>
              <a:rPr lang="en-US" baseline="0" dirty="0"/>
              <a:t>:</a:t>
            </a:r>
          </a:p>
          <a:p>
            <a:pPr lvl="1"/>
            <a:r>
              <a:rPr lang="en-US" dirty="0"/>
              <a:t>In Section~\ref{sec:f90-problems:code-movements}, \</a:t>
            </a:r>
            <a:r>
              <a:rPr lang="en-US" dirty="0" err="1"/>
              <a:t>nameref</a:t>
            </a:r>
            <a:r>
              <a:rPr lang="en-US" dirty="0"/>
              <a:t>{sec:f90-problems:code-movements:solutions} to \</a:t>
            </a:r>
            <a:r>
              <a:rPr lang="en-US" dirty="0" err="1"/>
              <a:t>nameref</a:t>
            </a:r>
            <a:r>
              <a:rPr lang="en-US" dirty="0"/>
              <a:t>{sec:f90-problems:volatile}</a:t>
            </a:r>
            <a:br>
              <a:rPr lang="en-US" dirty="0"/>
            </a:br>
            <a:r>
              <a:rPr lang="en-US" dirty="0"/>
              <a:t>discuss several solutions for the problem in this example.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A8397F-D438-A75D-D6E1-86E64EE989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E2EE7B9-0D07-774A-BB37-8EB5282D263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71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7B8E9-089A-A0F9-FFB0-9F3F06AAA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C7B0A-C2E4-E41B-B3C1-EE11A51C1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Removed calling MPI_REQUEST_FREE as a way to free requests created by the request-based RMA operations:</a:t>
            </a:r>
          </a:p>
          <a:p>
            <a:pPr lvl="1"/>
            <a:r>
              <a:rPr lang="en-US" dirty="0"/>
              <a:t>The closing of the epoch, or explicit bulk synchronization using \</a:t>
            </a:r>
            <a:r>
              <a:rPr lang="en-US" dirty="0" err="1"/>
              <a:t>mpifunc</a:t>
            </a:r>
            <a:r>
              <a:rPr lang="en-US" dirty="0"/>
              <a:t>{MPI\_WIN\_FLUSH}, \</a:t>
            </a:r>
            <a:r>
              <a:rPr lang="en-US" dirty="0" err="1"/>
              <a:t>mpifunc</a:t>
            </a:r>
            <a:r>
              <a:rPr lang="en-US" dirty="0"/>
              <a:t>{MPI\_WIN\_FLUSH\_ALL}, \</a:t>
            </a:r>
            <a:r>
              <a:rPr lang="en-US" dirty="0" err="1"/>
              <a:t>mpifunc</a:t>
            </a:r>
            <a:r>
              <a:rPr lang="en-US" dirty="0"/>
              <a:t>{MPI\_WIN\_FLUSH\_LOCAL}, or \</a:t>
            </a:r>
            <a:r>
              <a:rPr lang="en-US" dirty="0" err="1"/>
              <a:t>mpifunc</a:t>
            </a:r>
            <a:r>
              <a:rPr lang="en-US" dirty="0"/>
              <a:t>{MPI\_WIN\_FLUSH\_LOCAL\_ALL}, also indicates completion of request-based \RMA/ operations on the specified window. </a:t>
            </a:r>
            <a:r>
              <a:rPr lang="en-US" b="1" dirty="0">
                <a:solidFill>
                  <a:srgbClr val="FF0000"/>
                </a:solidFill>
              </a:rPr>
              <a:t>However, users must still wait or test on the request handle to allow the \MPI/ implementation to release any resources associated with these requests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 Improved language:</a:t>
            </a:r>
          </a:p>
          <a:p>
            <a:pPr lvl="1"/>
            <a:r>
              <a:rPr lang="en-US" dirty="0"/>
              <a:t>But this would entail </a:t>
            </a:r>
            <a:br>
              <a:rPr lang="en-US" dirty="0"/>
            </a:br>
            <a:r>
              <a:rPr lang="en-US" dirty="0"/>
              <a:t>changed</a:t>
            </a:r>
            <a:r>
              <a:rPr lang="en-US" baseline="0" dirty="0"/>
              <a:t> to </a:t>
            </a:r>
            <a:br>
              <a:rPr lang="en-US" baseline="0" dirty="0"/>
            </a:br>
            <a:r>
              <a:rPr lang="en-US" baseline="0" dirty="0"/>
              <a:t>However,</a:t>
            </a:r>
            <a:r>
              <a:rPr lang="en-US" dirty="0"/>
              <a:t> this would entail </a:t>
            </a:r>
          </a:p>
          <a:p>
            <a:r>
              <a:rPr lang="en-US" dirty="0"/>
              <a:t>To see changes in context:</a:t>
            </a:r>
          </a:p>
          <a:p>
            <a:pPr lvl="1"/>
            <a:r>
              <a:rPr lang="en-US" dirty="0">
                <a:hlinkClick r:id="rId3"/>
              </a:rPr>
              <a:t>https://github.com/mpi-forum/mpi-standard/compare/mpi-4.1...mpi-4.x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0116A9-06FC-AB31-4CA9-FEE1F15980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E2EE7B9-0D07-774A-BB37-8EB5282D263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636437"/>
      </p:ext>
    </p:extLst>
  </p:cSld>
  <p:clrMapOvr>
    <a:masterClrMapping/>
  </p:clrMapOvr>
</p:sld>
</file>

<file path=ppt/theme/theme1.xml><?xml version="1.0" encoding="utf-8"?>
<a:theme xmlns:a="http://schemas.openxmlformats.org/drawingml/2006/main" name="NCSA-16x9">
  <a:themeElements>
    <a:clrScheme name="NCSA">
      <a:dk1>
        <a:srgbClr val="666666"/>
      </a:dk1>
      <a:lt1>
        <a:srgbClr val="FFFFFF"/>
      </a:lt1>
      <a:dk2>
        <a:srgbClr val="999999"/>
      </a:dk2>
      <a:lt2>
        <a:srgbClr val="FFFFFF"/>
      </a:lt2>
      <a:accent1>
        <a:srgbClr val="336699"/>
      </a:accent1>
      <a:accent2>
        <a:srgbClr val="3399FF"/>
      </a:accent2>
      <a:accent3>
        <a:srgbClr val="CCCCCC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0" bIns="0" anchor="ctr" anchorCtr="0"/>
      <a:lstStyle>
        <a:defPPr algn="ctr">
          <a:defRPr cap="all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DFE655CF-0D4A-7744-A205-A51B24E1F248}" vid="{AE698A45-367D-094E-BE78-4C8B9D944AE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NCSA-16x9</Template>
  <TotalTime>26</TotalTime>
  <Words>546</Words>
  <Application>Microsoft Macintosh PowerPoint</Application>
  <PresentationFormat>Widescreen</PresentationFormat>
  <Paragraphs>34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NCSA-16x9</vt:lpstr>
      <vt:lpstr>MPI 5.0 Chapter Changes: One Sided</vt:lpstr>
      <vt:lpstr>Minor Changes to one-side-2.tex I</vt:lpstr>
      <vt:lpstr>Minor Changes to one-side-2.tex II</vt:lpstr>
      <vt:lpstr>Text Changes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Gropp, William D</dc:creator>
  <cp:lastModifiedBy>Gropp, William D</cp:lastModifiedBy>
  <cp:revision>2</cp:revision>
  <dcterms:created xsi:type="dcterms:W3CDTF">2025-02-25T15:04:07Z</dcterms:created>
  <dcterms:modified xsi:type="dcterms:W3CDTF">2025-02-25T15:30:31Z</dcterms:modified>
</cp:coreProperties>
</file>