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59" r:id="rId3"/>
    <p:sldId id="261" r:id="rId4"/>
    <p:sldId id="257" r:id="rId5"/>
    <p:sldId id="258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8C460-84E9-4F1A-954F-CA01D8237882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62508-8537-4492-88CD-723D35C8E1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6843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505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3079" name="Picture 7" descr="title head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7" descr="doe_blac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8" descr="title footer_Blue_64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7800" y="6553200"/>
            <a:ext cx="3581400" cy="228600"/>
          </a:xfrm>
          <a:prstGeom prst="rect">
            <a:avLst/>
          </a:prstGeom>
        </p:spPr>
        <p:txBody>
          <a:bodyPr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PDSEC Workshop (05/25/2012)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7800" y="6553200"/>
            <a:ext cx="3581400" cy="228600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rgbClr val="000099"/>
                </a:solidFill>
              </a:defRPr>
            </a:lvl1pPr>
          </a:lstStyle>
          <a:p>
            <a:r>
              <a:rPr lang="en-US" smtClean="0"/>
              <a:t>PDSEC Workshop (05/25/2012)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7800" y="6553200"/>
            <a:ext cx="3581400" cy="228600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rgbClr val="000099"/>
                </a:solidFill>
              </a:defRPr>
            </a:lvl1pPr>
          </a:lstStyle>
          <a:p>
            <a:r>
              <a:rPr lang="en-US" smtClean="0"/>
              <a:t>PDSEC Workshop (05/25/2012)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7800" y="6553200"/>
            <a:ext cx="3581400" cy="228600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rgbClr val="000099"/>
                </a:solidFill>
              </a:defRPr>
            </a:lvl1pPr>
          </a:lstStyle>
          <a:p>
            <a:r>
              <a:rPr lang="en-US" smtClean="0"/>
              <a:t>PDSEC Workshop (05/25/2012)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5" descr="slide footer_blue_646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324600"/>
            <a:ext cx="9144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031" name="Picture 7" descr="slide header_646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7800" y="6553200"/>
            <a:ext cx="3581400" cy="228600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rgbClr val="000099"/>
                </a:solidFill>
              </a:defRPr>
            </a:lvl1pPr>
          </a:lstStyle>
          <a:p>
            <a:r>
              <a:rPr lang="en-US" smtClean="0"/>
              <a:t>PDSEC Workshop (05/25/2012)</a:t>
            </a:r>
            <a:endParaRPr lang="en-US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990600" y="6553200"/>
            <a:ext cx="2971800" cy="228600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Pavan Balaji, Argonne National Laboratory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 sz="24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–"/>
        <a:defRPr sz="2000">
          <a:solidFill>
            <a:schemeClr val="bg2">
              <a:lumMod val="10000"/>
            </a:schemeClr>
          </a:solidFill>
          <a:latin typeface="+mn-lt"/>
        </a:defRPr>
      </a:lvl2pPr>
      <a:lvl3pPr marL="1143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•"/>
        <a:defRPr sz="1800">
          <a:solidFill>
            <a:schemeClr val="bg2">
              <a:lumMod val="10000"/>
            </a:schemeClr>
          </a:solidFill>
          <a:latin typeface="+mn-lt"/>
        </a:defRPr>
      </a:lvl3pPr>
      <a:lvl4pPr marL="1600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–"/>
        <a:defRPr sz="1800">
          <a:solidFill>
            <a:schemeClr val="bg2">
              <a:lumMod val="10000"/>
            </a:schemeClr>
          </a:solidFill>
          <a:latin typeface="+mn-lt"/>
        </a:defRPr>
      </a:lvl4pPr>
      <a:lvl5pPr marL="20574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800">
          <a:solidFill>
            <a:schemeClr val="bg2">
              <a:lumMod val="10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5838" y="1671638"/>
            <a:ext cx="7696200" cy="114776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800" dirty="0" smtClean="0"/>
              <a:t>RMA Considerations for MPI-3.1 (or MPI-3 Errata)</a:t>
            </a:r>
            <a:endParaRPr lang="en-US" sz="2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214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Minor wording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our semantics and correctness section, for the SEPARATE memory model, we state that a PUT/ACCUMULATE must not access a target window once a local update or PUT/GET to an overlapping window has started.</a:t>
            </a:r>
          </a:p>
          <a:p>
            <a:pPr lvl="1"/>
            <a:r>
              <a:rPr lang="en-US" dirty="0" smtClean="0"/>
              <a:t>Pg. 455, lines 32-39</a:t>
            </a:r>
          </a:p>
          <a:p>
            <a:r>
              <a:rPr lang="en-US" dirty="0" smtClean="0"/>
              <a:t>Recommendation: we change this to "... to the same or an overlapping window has started", since it obviously applies to the same window as well, and not just overlapping windows.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Minor wording correction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standard currently states, "A put or accumulate must not access a target window once a load/store update or a put ... ".</a:t>
            </a:r>
          </a:p>
          <a:p>
            <a:r>
              <a:rPr lang="en-US" dirty="0" smtClean="0"/>
              <a:t>The term "load/store update" has caused a major confusion even to the RMA working group, for example on the slide that we put together for compatibility between load, store, put, get, accumulate, etc.</a:t>
            </a:r>
          </a:p>
          <a:p>
            <a:r>
              <a:rPr lang="en-US" dirty="0" smtClean="0"/>
              <a:t>Recommendation: It should really say "load/store accesses" -- that is, simultaneous loads and PUTs are not allowed in the SEPARATE model.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MPI_MODE_NOLOAD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r>
              <a:rPr lang="en-US" dirty="0" smtClean="0"/>
              <a:t>We currently have an assertion for MPI_MODE_NOSTORE</a:t>
            </a:r>
          </a:p>
          <a:p>
            <a:r>
              <a:rPr lang="en-US" dirty="0" smtClean="0"/>
              <a:t>Recommendation: Add MPI_MODE_NOLOAD</a:t>
            </a:r>
          </a:p>
          <a:p>
            <a:r>
              <a:rPr lang="en-US" dirty="0" smtClean="0"/>
              <a:t>Optimization for the SEPARATE memory model</a:t>
            </a:r>
          </a:p>
          <a:p>
            <a:pPr lvl="1"/>
            <a:r>
              <a:rPr lang="en-US" dirty="0" smtClean="0"/>
              <a:t>Logically, when the epoch starts, the public window is copied into the private window; when the epoch ends, the private window is copied into the public window (will be the actual implementation for software managed caches)</a:t>
            </a:r>
          </a:p>
          <a:p>
            <a:pPr lvl="2"/>
            <a:r>
              <a:rPr lang="en-US" dirty="0" smtClean="0"/>
              <a:t>MPI_MODE_NOSTORE allows the MPI implementation to ignore the copy at the end of the epoch</a:t>
            </a:r>
          </a:p>
          <a:p>
            <a:pPr lvl="2"/>
            <a:r>
              <a:rPr lang="en-US" dirty="0" smtClean="0"/>
              <a:t>MPI_MODE_NOLOAD + MPI_MODE_NOSTORE will allow the MPI implementation to ignore the copy at the start of the epoch</a:t>
            </a:r>
          </a:p>
          <a:p>
            <a:pPr lvl="2"/>
            <a:r>
              <a:rPr lang="en-US" dirty="0" smtClean="0"/>
              <a:t>Alternatives: we actually only need an MPI_MODE_NOLOADSTORE, but MPI_MODE_NOLOAD is cleaner and symmetric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Info argument for </a:t>
            </a:r>
            <a:r>
              <a:rPr lang="en-US" dirty="0" err="1" smtClean="0"/>
              <a:t>req_mem_model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000" dirty="0" smtClean="0"/>
              <a:t>Currently, the user does not request for a specific memory model – the MPI implementation has to decide this on its own</a:t>
            </a:r>
          </a:p>
          <a:p>
            <a:pPr>
              <a:lnSpc>
                <a:spcPct val="110000"/>
              </a:lnSpc>
            </a:pPr>
            <a:r>
              <a:rPr lang="en-US" sz="2000" dirty="0" smtClean="0"/>
              <a:t>If the hardware does not provide cache-coherence, the implementation is expected to return MPI_WIN_SEPARATE</a:t>
            </a:r>
          </a:p>
          <a:p>
            <a:pPr>
              <a:lnSpc>
                <a:spcPct val="110000"/>
              </a:lnSpc>
            </a:pPr>
            <a:r>
              <a:rPr lang="en-US" sz="2000" dirty="0" smtClean="0"/>
              <a:t>If the hardware does provide cache-coherence, the memory model provided is not straight-forward:</a:t>
            </a:r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MPI_WIN_UNIFIED will make load/store inter-leaving with PUT/GET more straightforward for non-overlapping memory regions</a:t>
            </a:r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MPI_WIN_SEPARATE will allow the MPI implementation to maintain a separate public window region (e.g., it can be allocated in symmetric address space or shared memory space)</a:t>
            </a:r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MPI_WIN_SEPARATE might be sufficient for the application if it doesn’t plan to do load/store operations</a:t>
            </a:r>
          </a:p>
          <a:p>
            <a:pPr>
              <a:lnSpc>
                <a:spcPct val="110000"/>
              </a:lnSpc>
            </a:pPr>
            <a:r>
              <a:rPr lang="en-US" sz="2000" dirty="0" smtClean="0"/>
              <a:t>Recommendation: add an info argument </a:t>
            </a:r>
            <a:r>
              <a:rPr lang="en-US" sz="2000" dirty="0" err="1" smtClean="0"/>
              <a:t>req_mem_model</a:t>
            </a:r>
            <a:r>
              <a:rPr lang="en-US" sz="2000" dirty="0" smtClean="0"/>
              <a:t> to window creation and define UNIFIED &gt; SEPARATE (provided value can already be queried as an attribute)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MPI_WIN_SYNC clarification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r>
              <a:rPr lang="en-US" sz="2000" dirty="0" smtClean="0"/>
              <a:t>The current definition of MPI_WIN_SYNC states that it synchronizes the public and private memories of a window</a:t>
            </a:r>
          </a:p>
          <a:p>
            <a:r>
              <a:rPr lang="en-US" sz="2000" dirty="0" smtClean="0"/>
              <a:t>This leads us to believe that this is not required for the UNIFIED memory model</a:t>
            </a:r>
          </a:p>
          <a:p>
            <a:r>
              <a:rPr lang="en-US" sz="2000" dirty="0" smtClean="0"/>
              <a:t>Consider this example:</a:t>
            </a:r>
          </a:p>
          <a:p>
            <a:pPr>
              <a:buNone/>
            </a:pPr>
            <a:r>
              <a:rPr lang="en-US" sz="1400" dirty="0" smtClean="0"/>
              <a:t> 	           P0                                                            P1</a:t>
            </a:r>
          </a:p>
          <a:p>
            <a:pPr>
              <a:buNone/>
            </a:pPr>
            <a:r>
              <a:rPr lang="en-US" sz="1400" dirty="0" smtClean="0"/>
              <a:t>      </a:t>
            </a:r>
            <a:r>
              <a:rPr lang="en-US" sz="1400" dirty="0" err="1" smtClean="0"/>
              <a:t>MPI_Win_lockall</a:t>
            </a:r>
            <a:r>
              <a:rPr lang="en-US" sz="1400" dirty="0" smtClean="0"/>
              <a:t>                                  </a:t>
            </a:r>
            <a:r>
              <a:rPr lang="en-US" sz="1400" dirty="0" err="1" smtClean="0"/>
              <a:t>MPI_Win_lockall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                                                                       </a:t>
            </a:r>
            <a:r>
              <a:rPr lang="en-US" sz="1400" dirty="0" err="1" smtClean="0"/>
              <a:t>MPI_Put</a:t>
            </a:r>
            <a:r>
              <a:rPr lang="en-US" sz="1400" dirty="0" smtClean="0"/>
              <a:t>(P0, X, 1);</a:t>
            </a:r>
          </a:p>
          <a:p>
            <a:pPr>
              <a:buNone/>
            </a:pPr>
            <a:r>
              <a:rPr lang="en-US" sz="1400" dirty="0" smtClean="0"/>
              <a:t>                                                                       </a:t>
            </a:r>
            <a:r>
              <a:rPr lang="en-US" sz="1400" dirty="0" err="1" smtClean="0"/>
              <a:t>MPI_Win_flush</a:t>
            </a:r>
            <a:r>
              <a:rPr lang="en-US" sz="1400" dirty="0" smtClean="0"/>
              <a:t>();</a:t>
            </a:r>
          </a:p>
          <a:p>
            <a:pPr>
              <a:buNone/>
            </a:pPr>
            <a:r>
              <a:rPr lang="en-US" sz="1400" dirty="0" smtClean="0"/>
              <a:t>      </a:t>
            </a:r>
            <a:r>
              <a:rPr lang="en-US" sz="1400" dirty="0" err="1" smtClean="0"/>
              <a:t>MPI_Barrier</a:t>
            </a:r>
            <a:r>
              <a:rPr lang="en-US" sz="1400" dirty="0" smtClean="0"/>
              <a:t>                                           </a:t>
            </a:r>
            <a:r>
              <a:rPr lang="en-US" sz="1400" dirty="0" err="1" smtClean="0"/>
              <a:t>MPI_Barrier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      Y = X;</a:t>
            </a:r>
          </a:p>
          <a:p>
            <a:r>
              <a:rPr lang="en-US" sz="2000" dirty="0" smtClean="0"/>
              <a:t>P0 cannot do a load operation from “X”, unless all MPI operations (</a:t>
            </a:r>
            <a:r>
              <a:rPr lang="en-US" sz="2000" dirty="0" err="1" smtClean="0"/>
              <a:t>MPI_Barrier</a:t>
            </a:r>
            <a:r>
              <a:rPr lang="en-US" sz="2000" dirty="0" smtClean="0"/>
              <a:t> in this example) do a memory barrier</a:t>
            </a:r>
          </a:p>
          <a:p>
            <a:r>
              <a:rPr lang="en-US" sz="2000" dirty="0" smtClean="0"/>
              <a:t>Recommendation: Clarify WIN_SYNC to say that it is still required in the UNIFIED memory model as well, for overlapping memory accesses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Type-safe MPI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05800" cy="54864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dirty="0" smtClean="0"/>
              <a:t>The </a:t>
            </a:r>
            <a:r>
              <a:rPr lang="en-US" dirty="0" err="1" smtClean="0"/>
              <a:t>disp_unit</a:t>
            </a:r>
            <a:r>
              <a:rPr lang="en-US" dirty="0" smtClean="0"/>
              <a:t> is a weird semantic which is really meant to demonstrate what </a:t>
            </a:r>
            <a:r>
              <a:rPr lang="en-US" dirty="0" err="1" smtClean="0"/>
              <a:t>datatype</a:t>
            </a:r>
            <a:r>
              <a:rPr lang="en-US" dirty="0" smtClean="0"/>
              <a:t> the application will be using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Causing confusion with the “</a:t>
            </a:r>
            <a:r>
              <a:rPr lang="en-US" dirty="0" err="1" smtClean="0"/>
              <a:t>same_size</a:t>
            </a:r>
            <a:r>
              <a:rPr lang="en-US" dirty="0" smtClean="0"/>
              <a:t>” and “</a:t>
            </a:r>
            <a:r>
              <a:rPr lang="en-US" dirty="0" err="1" smtClean="0"/>
              <a:t>same_disp_unit</a:t>
            </a:r>
            <a:r>
              <a:rPr lang="en-US" dirty="0" smtClean="0"/>
              <a:t>” hints which make little sense on heterogeneous systems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Provides MPI with no type-checking capability when the same memory location is accessed as “</a:t>
            </a:r>
            <a:r>
              <a:rPr lang="en-US" dirty="0" err="1" smtClean="0"/>
              <a:t>int</a:t>
            </a:r>
            <a:r>
              <a:rPr lang="en-US" dirty="0" smtClean="0"/>
              <a:t>” or “float” when they are of the same size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Recommendation: provide type-safe MPI window creation routines</a:t>
            </a:r>
          </a:p>
          <a:p>
            <a:pPr lvl="1">
              <a:lnSpc>
                <a:spcPct val="110000"/>
              </a:lnSpc>
            </a:pPr>
            <a:r>
              <a:rPr lang="en-US" dirty="0" err="1" smtClean="0"/>
              <a:t>MPI_Win_create_type</a:t>
            </a:r>
            <a:r>
              <a:rPr lang="en-US" dirty="0" smtClean="0"/>
              <a:t>, </a:t>
            </a:r>
            <a:r>
              <a:rPr lang="en-US" dirty="0" err="1" smtClean="0"/>
              <a:t>MPI_Win_allocate_type</a:t>
            </a:r>
            <a:r>
              <a:rPr lang="en-US" dirty="0" smtClean="0"/>
              <a:t>, </a:t>
            </a:r>
            <a:r>
              <a:rPr lang="en-US" dirty="0" err="1" smtClean="0"/>
              <a:t>MPI_Win_allocate_shared_type</a:t>
            </a: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MPI operations restricted to the window base type or </a:t>
            </a:r>
            <a:r>
              <a:rPr lang="en-US" dirty="0" err="1" smtClean="0"/>
              <a:t>datatypes</a:t>
            </a:r>
            <a:r>
              <a:rPr lang="en-US" dirty="0" smtClean="0"/>
              <a:t> created out of this type (base type can be derived as well)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Still backward compatible with the current model, if MPI_BYTE is used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vs. Store distinction in the SEPARATE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000" dirty="0" smtClean="0"/>
              <a:t>The MPI standard does not distinguish load and store operations with respect to window semantics</a:t>
            </a:r>
          </a:p>
          <a:p>
            <a:pPr>
              <a:lnSpc>
                <a:spcPct val="110000"/>
              </a:lnSpc>
            </a:pPr>
            <a:r>
              <a:rPr lang="en-US" sz="2000" dirty="0" smtClean="0"/>
              <a:t>In </a:t>
            </a:r>
            <a:r>
              <a:rPr lang="en-US" sz="2000" dirty="0" smtClean="0"/>
              <a:t>the SEPARATE model, when the epoch is closed, the private memory is copied into the public memory</a:t>
            </a:r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When the user passes the MPI_MODE_NOSTORE assertion, the MPI implementation is not </a:t>
            </a:r>
            <a:r>
              <a:rPr lang="en-US" sz="1800" dirty="0" smtClean="0"/>
              <a:t>required </a:t>
            </a:r>
            <a:r>
              <a:rPr lang="en-US" sz="1800" dirty="0" smtClean="0"/>
              <a:t>to do the </a:t>
            </a:r>
            <a:r>
              <a:rPr lang="en-US" sz="1800" dirty="0" smtClean="0"/>
              <a:t>copy, but might still copy</a:t>
            </a:r>
            <a:endParaRPr lang="en-US" sz="1800" dirty="0" smtClean="0"/>
          </a:p>
          <a:p>
            <a:pPr>
              <a:lnSpc>
                <a:spcPct val="110000"/>
              </a:lnSpc>
            </a:pPr>
            <a:r>
              <a:rPr lang="en-US" sz="2000" dirty="0" smtClean="0"/>
              <a:t>MPI-3 states </a:t>
            </a:r>
            <a:r>
              <a:rPr lang="en-US" sz="2000" dirty="0" smtClean="0"/>
              <a:t>that if you start doing load/store operations on a window, you cannot do PUT/GET operations within the same </a:t>
            </a:r>
            <a:r>
              <a:rPr lang="en-US" sz="2000" dirty="0" smtClean="0"/>
              <a:t>epoch</a:t>
            </a:r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This is valid in general, but too restrictive when the MPI implementation is not actually doing the copy</a:t>
            </a:r>
            <a:endParaRPr lang="en-US" sz="1800" dirty="0" smtClean="0"/>
          </a:p>
          <a:p>
            <a:pPr>
              <a:lnSpc>
                <a:spcPct val="110000"/>
              </a:lnSpc>
            </a:pPr>
            <a:r>
              <a:rPr lang="en-US" sz="2000" dirty="0" smtClean="0"/>
              <a:t>Recommendation: allow the application to use more relaxed semantics when it is not doing STORE operations</a:t>
            </a:r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Possible solution: i</a:t>
            </a:r>
            <a:r>
              <a:rPr lang="en-US" sz="1800" dirty="0" smtClean="0"/>
              <a:t>f </a:t>
            </a:r>
            <a:r>
              <a:rPr lang="en-US" sz="1800" dirty="0" smtClean="0"/>
              <a:t>we update the window creation prototypes for type-safe windows, we can consider adding a new parameter to define this</a:t>
            </a:r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rgonne.updates">
  <a:themeElements>
    <a:clrScheme name="Custom 7">
      <a:dk1>
        <a:srgbClr val="616161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9D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Blue 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argonne.updates</Template>
  <TotalTime>502</TotalTime>
  <Words>742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argonne.updates</vt:lpstr>
      <vt:lpstr>RMA Considerations for MPI-3.1 (or MPI-3 Errata)</vt:lpstr>
      <vt:lpstr>Minor wording correction</vt:lpstr>
      <vt:lpstr>Minor wording correction (contd.)</vt:lpstr>
      <vt:lpstr>MPI_MODE_NOLOAD</vt:lpstr>
      <vt:lpstr>Info argument for req_mem_model</vt:lpstr>
      <vt:lpstr>MPI_WIN_SYNC clarification</vt:lpstr>
      <vt:lpstr>Type-safe MPI Windows</vt:lpstr>
      <vt:lpstr>Load vs. Store distinction in the SEPARATE model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Pavan Balaji</dc:creator>
  <cp:lastModifiedBy>Pavan Balaji</cp:lastModifiedBy>
  <cp:revision>933</cp:revision>
  <dcterms:created xsi:type="dcterms:W3CDTF">2006-08-16T00:00:00Z</dcterms:created>
  <dcterms:modified xsi:type="dcterms:W3CDTF">2012-12-03T02:52:57Z</dcterms:modified>
</cp:coreProperties>
</file>