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8" r:id="rId2"/>
    <p:sldId id="396" r:id="rId3"/>
    <p:sldId id="397" r:id="rId4"/>
    <p:sldId id="303" r:id="rId5"/>
    <p:sldId id="353" r:id="rId6"/>
    <p:sldId id="35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1367" autoAdjust="0"/>
    <p:restoredTop sz="91230" autoAdjust="0"/>
  </p:normalViewPr>
  <p:slideViewPr>
    <p:cSldViewPr>
      <p:cViewPr varScale="1">
        <p:scale>
          <a:sx n="131" d="100"/>
          <a:sy n="131" d="100"/>
        </p:scale>
        <p:origin x="-12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692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slide foot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13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slide header_64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52999" y="152400"/>
            <a:ext cx="1903413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8B65-4CBA-DB46-9D73-AD0C58E7BE22}" type="datetime1">
              <a:rPr lang="en-US" smtClean="0"/>
              <a:pPr/>
              <a:t>9/7/12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62000" y="8610601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24599" y="8685213"/>
            <a:ext cx="531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69693-4B73-3F4B-BE08-27CE2957F7EB}" type="datetime1">
              <a:rPr lang="en-US" smtClean="0"/>
              <a:pPr/>
              <a:t>9/7/12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155F7B-9C0A-0B4E-8A63-3E426153177C}" type="datetime1">
              <a:rPr lang="en-US" smtClean="0"/>
              <a:pPr/>
              <a:t>9/7/12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A681E4-6596-A544-82FC-E67BCE55E877}" type="datetime1">
              <a:rPr lang="en-US" smtClean="0"/>
              <a:pPr/>
              <a:t>9/7/12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EBEF8-AA9F-3240-B6BA-D470F51683CA}" type="datetime1">
              <a:rPr lang="en-US" smtClean="0"/>
              <a:pPr/>
              <a:t>9/7/12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24F376-380F-4F43-B40D-127D595B9104}" type="datetime1">
              <a:rPr lang="en-US" smtClean="0"/>
              <a:pPr/>
              <a:t>9/7/12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32AE0F-AA2A-1C48-A88B-2E72029DECA4}" type="datetime1">
              <a:rPr lang="en-US" smtClean="0"/>
              <a:pPr/>
              <a:t>9/7/12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50F714-18F8-3F4B-AD72-C8221F5C154E}" type="datetime1">
              <a:rPr lang="en-US" smtClean="0"/>
              <a:pPr/>
              <a:t>9/7/12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8AE45-5AB5-F04F-BDC5-FE6DC48E0A0C}" type="datetime1">
              <a:rPr lang="en-US" smtClean="0"/>
              <a:pPr/>
              <a:t>9/7/12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7531D-2238-6543-938D-B3237130B1AD}" type="datetime1">
              <a:rPr lang="en-US" smtClean="0"/>
              <a:pPr/>
              <a:t>9/7/12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13C915-4855-0B49-B63A-F9D62B3014CD}" type="datetime1">
              <a:rPr lang="en-US" smtClean="0"/>
              <a:pPr/>
              <a:t>9/7/12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A85A98-D041-1A48-8981-4E70C8B76B60}" type="datetime1">
              <a:rPr lang="en-US" smtClean="0"/>
              <a:pPr/>
              <a:t>9/7/12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BAD65ADE-7CC6-C14D-8C86-B3F14AF61B2C}" type="datetime1">
              <a:rPr lang="en-US" smtClean="0"/>
              <a:pPr/>
              <a:t>9/7/12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pi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409700"/>
            <a:ext cx="3657600" cy="186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Coming in MPI-3 RMA?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Major revision to RMA</a:t>
            </a:r>
          </a:p>
          <a:p>
            <a:pPr marL="857250" lvl="1" indent="-457200"/>
            <a:r>
              <a:rPr lang="en-US" dirty="0" smtClean="0"/>
              <a:t>Exciting new capabilities</a:t>
            </a:r>
          </a:p>
          <a:p>
            <a:pPr marL="857250" lvl="1" indent="-457200"/>
            <a:r>
              <a:rPr lang="en-US" dirty="0" smtClean="0"/>
              <a:t>Backward compatibility with MPI 2.2</a:t>
            </a:r>
          </a:p>
          <a:p>
            <a:pPr marL="457200" indent="-457200"/>
            <a:r>
              <a:rPr lang="en-US" dirty="0" smtClean="0"/>
              <a:t>Summarize the most significant</a:t>
            </a:r>
            <a:br>
              <a:rPr lang="en-US" dirty="0" smtClean="0"/>
            </a:br>
            <a:r>
              <a:rPr lang="en-US" dirty="0" smtClean="0"/>
              <a:t>changes: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New RMA operations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New synchronization operations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Coherent windows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Dynamic windows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Shared memory windows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RMA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MPI_Win_allocate</a:t>
            </a:r>
            <a:endParaRPr lang="en-US" dirty="0" smtClean="0"/>
          </a:p>
          <a:p>
            <a:pPr lvl="1"/>
            <a:r>
              <a:rPr lang="en-US" dirty="0" smtClean="0"/>
              <a:t>MPI allocates space for the window</a:t>
            </a:r>
          </a:p>
          <a:p>
            <a:pPr lvl="1"/>
            <a:r>
              <a:rPr lang="en-US" dirty="0" smtClean="0"/>
              <a:t>Enables layout optimizations, </a:t>
            </a:r>
            <a:r>
              <a:rPr lang="en-US" dirty="0" err="1" smtClean="0"/>
              <a:t>intranode</a:t>
            </a:r>
            <a:r>
              <a:rPr lang="en-US" dirty="0" smtClean="0"/>
              <a:t> optimizations, 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Atomic Operations: CAS, Fetch-and-Op, and </a:t>
            </a:r>
            <a:r>
              <a:rPr lang="en-US" dirty="0" err="1" smtClean="0"/>
              <a:t>Get_Accumulate</a:t>
            </a:r>
            <a:endParaRPr lang="en-US" dirty="0" smtClean="0"/>
          </a:p>
          <a:p>
            <a:pPr lvl="1"/>
            <a:r>
              <a:rPr lang="en-US" dirty="0" err="1" smtClean="0"/>
              <a:t>Mutex</a:t>
            </a:r>
            <a:r>
              <a:rPr lang="en-US" dirty="0" smtClean="0"/>
              <a:t> space overhead MPI-3: O(1)</a:t>
            </a:r>
          </a:p>
          <a:p>
            <a:pPr lvl="1"/>
            <a:r>
              <a:rPr lang="en-US" dirty="0" smtClean="0"/>
              <a:t>Can build lock-free structures</a:t>
            </a:r>
          </a:p>
          <a:p>
            <a:pPr lvl="1"/>
            <a:r>
              <a:rPr lang="en-US" dirty="0" smtClean="0"/>
              <a:t>Accumulate operations can be ordered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Request-based non-blocking ops</a:t>
            </a:r>
          </a:p>
          <a:p>
            <a:pPr lvl="1"/>
            <a:r>
              <a:rPr lang="en-US" dirty="0" smtClean="0"/>
              <a:t>More effective communication/computation overlap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Synchronization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Flush</a:t>
            </a:r>
          </a:p>
          <a:p>
            <a:pPr lvl="1"/>
            <a:r>
              <a:rPr lang="en-US" dirty="0" smtClean="0"/>
              <a:t>Flush: Ensures remote completion of RMA operations</a:t>
            </a:r>
          </a:p>
          <a:p>
            <a:pPr lvl="1"/>
            <a:r>
              <a:rPr lang="en-US" dirty="0" err="1" smtClean="0"/>
              <a:t>Flush_local</a:t>
            </a:r>
            <a:r>
              <a:rPr lang="en-US" dirty="0" smtClean="0"/>
              <a:t>: Ensures local completion of RMA operations</a:t>
            </a:r>
          </a:p>
          <a:p>
            <a:pPr lvl="1"/>
            <a:r>
              <a:rPr lang="en-US" dirty="0" smtClean="0"/>
              <a:t>Enables RMW within an epoch</a:t>
            </a:r>
          </a:p>
          <a:p>
            <a:endParaRPr lang="en-US" sz="1200" dirty="0" smtClean="0"/>
          </a:p>
          <a:p>
            <a:r>
              <a:rPr lang="en-US" dirty="0" smtClean="0"/>
              <a:t>Sync</a:t>
            </a:r>
          </a:p>
          <a:p>
            <a:pPr lvl="1"/>
            <a:r>
              <a:rPr lang="en-US" dirty="0" smtClean="0"/>
              <a:t>Synchronizes public/private memory, does not complete RMA ops</a:t>
            </a:r>
          </a:p>
          <a:p>
            <a:pPr lvl="1"/>
            <a:r>
              <a:rPr lang="en-US" dirty="0" smtClean="0"/>
              <a:t>Effectively a local memory fence</a:t>
            </a:r>
          </a:p>
          <a:p>
            <a:pPr lvl="1"/>
            <a:r>
              <a:rPr lang="en-US" dirty="0" smtClean="0"/>
              <a:t>Less expensive than lock/unlock</a:t>
            </a:r>
          </a:p>
          <a:p>
            <a:endParaRPr lang="en-US" sz="1200" dirty="0" smtClean="0"/>
          </a:p>
          <a:p>
            <a:r>
              <a:rPr lang="en-US" dirty="0" smtClean="0"/>
              <a:t>Test/Wait for request-based operations</a:t>
            </a:r>
          </a:p>
          <a:p>
            <a:pPr lvl="1"/>
            <a:r>
              <a:rPr lang="en-US" dirty="0" smtClean="0"/>
              <a:t>Guarantees local completion of RMA operations</a:t>
            </a:r>
          </a:p>
          <a:p>
            <a:pPr lvl="1"/>
            <a:r>
              <a:rPr lang="en-US" dirty="0" smtClean="0"/>
              <a:t>Separation of local and remote completion</a:t>
            </a:r>
          </a:p>
          <a:p>
            <a:pPr lvl="1"/>
            <a:r>
              <a:rPr lang="en-US" dirty="0" smtClean="0"/>
              <a:t>Enables RMW within an epoch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Coherent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“Unified” memory model</a:t>
            </a:r>
          </a:p>
          <a:p>
            <a:pPr lvl="1"/>
            <a:r>
              <a:rPr lang="en-US" dirty="0" smtClean="0"/>
              <a:t>Take advantage of coherent hardware</a:t>
            </a:r>
          </a:p>
          <a:p>
            <a:pPr lvl="1"/>
            <a:r>
              <a:rPr lang="en-US" dirty="0" smtClean="0"/>
              <a:t>Relaxed synchronization will yield </a:t>
            </a:r>
            <a:br>
              <a:rPr lang="en-US" dirty="0" smtClean="0"/>
            </a:br>
            <a:r>
              <a:rPr lang="en-US" dirty="0" smtClean="0"/>
              <a:t>better performance</a:t>
            </a:r>
          </a:p>
          <a:p>
            <a:pPr lvl="1"/>
            <a:r>
              <a:rPr lang="en-US" dirty="0" smtClean="0"/>
              <a:t>Optional memory model</a:t>
            </a:r>
          </a:p>
          <a:p>
            <a:endParaRPr lang="en-US" dirty="0" smtClean="0"/>
          </a:p>
          <a:p>
            <a:r>
              <a:rPr lang="en-US" dirty="0" smtClean="0"/>
              <a:t>Conflicting accesses</a:t>
            </a:r>
          </a:p>
          <a:p>
            <a:pPr lvl="1"/>
            <a:r>
              <a:rPr lang="en-US" dirty="0" smtClean="0"/>
              <a:t>Localized to locations accessed</a:t>
            </a:r>
          </a:p>
          <a:p>
            <a:pPr lvl="1"/>
            <a:r>
              <a:rPr lang="en-US" dirty="0" smtClean="0"/>
              <a:t>Relaxed to undefined</a:t>
            </a:r>
          </a:p>
          <a:p>
            <a:pPr lvl="1"/>
            <a:r>
              <a:rPr lang="en-US" dirty="0" smtClean="0"/>
              <a:t>Load/store does not “corrupt”</a:t>
            </a:r>
          </a:p>
          <a:p>
            <a:endParaRPr lang="en-US" dirty="0" smtClean="0"/>
          </a:p>
          <a:p>
            <a:r>
              <a:rPr lang="en-US" dirty="0" smtClean="0"/>
              <a:t>“Separate” model still supported</a:t>
            </a:r>
          </a:p>
          <a:p>
            <a:pPr lvl="1"/>
            <a:r>
              <a:rPr lang="en-US" dirty="0" smtClean="0"/>
              <a:t>User can query model used by a window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148" descr="MHEA28-XTC-en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446379"/>
            <a:ext cx="838200" cy="78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7620000" y="2231969"/>
            <a:ext cx="9144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Public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Copy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620000" y="3451169"/>
            <a:ext cx="9144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Private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Copy</a:t>
            </a:r>
          </a:p>
        </p:txBody>
      </p:sp>
      <p:cxnSp>
        <p:nvCxnSpPr>
          <p:cNvPr id="8" name="Straight Arrow Connector 7"/>
          <p:cNvCxnSpPr>
            <a:stCxn id="6" idx="2"/>
            <a:endCxn id="7" idx="0"/>
          </p:cNvCxnSpPr>
          <p:nvPr/>
        </p:nvCxnSpPr>
        <p:spPr bwMode="auto">
          <a:xfrm rot="5400000">
            <a:off x="7810500" y="3184469"/>
            <a:ext cx="533400" cy="1588"/>
          </a:xfrm>
          <a:prstGeom prst="straightConnector1">
            <a:avLst/>
          </a:prstGeom>
          <a:ln>
            <a:solidFill>
              <a:schemeClr val="tx2"/>
            </a:solidFill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94" descr="AMD-Unleashes-Hydra-8-Core-Competition-for-Nehalems-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4213225"/>
            <a:ext cx="5111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8" descr="MHEA28-XTC-en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639509"/>
            <a:ext cx="838200" cy="78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auto">
          <a:xfrm>
            <a:off x="5638800" y="3452590"/>
            <a:ext cx="9144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Unified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Copy</a:t>
            </a:r>
          </a:p>
        </p:txBody>
      </p:sp>
      <p:pic>
        <p:nvPicPr>
          <p:cNvPr id="14" name="Picture 94" descr="AMD-Unleashes-Hydra-8-Core-Competition-for-Nehalems-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213225"/>
            <a:ext cx="5111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 bwMode="auto">
          <a:xfrm rot="5400000">
            <a:off x="5182394" y="3199606"/>
            <a:ext cx="3810000" cy="1588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Dynamic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Enables programmer to dynamically add/remove memory to window</a:t>
            </a:r>
          </a:p>
          <a:p>
            <a:pPr lvl="1"/>
            <a:r>
              <a:rPr lang="en-US" dirty="0" smtClean="0"/>
              <a:t>Support dynamic, one-sided structures</a:t>
            </a:r>
          </a:p>
          <a:p>
            <a:endParaRPr lang="en-US" dirty="0" smtClean="0"/>
          </a:p>
          <a:p>
            <a:r>
              <a:rPr lang="en-US" dirty="0" err="1" smtClean="0"/>
              <a:t>MPI_Win_create_dynamic</a:t>
            </a:r>
            <a:r>
              <a:rPr lang="en-US" dirty="0" smtClean="0"/>
              <a:t>(…)</a:t>
            </a:r>
          </a:p>
          <a:p>
            <a:r>
              <a:rPr lang="en-US" dirty="0" err="1" smtClean="0"/>
              <a:t>MPI_Win_attach</a:t>
            </a:r>
            <a:r>
              <a:rPr lang="en-US" dirty="0" smtClean="0"/>
              <a:t>(…)</a:t>
            </a:r>
          </a:p>
          <a:p>
            <a:r>
              <a:rPr lang="en-US" dirty="0" err="1" smtClean="0"/>
              <a:t>MPI_Win_detach</a:t>
            </a:r>
            <a:r>
              <a:rPr lang="en-US" dirty="0" smtClean="0"/>
              <a:t>(…)</a:t>
            </a:r>
          </a:p>
          <a:p>
            <a:endParaRPr lang="en-US" dirty="0" smtClean="0"/>
          </a:p>
          <a:p>
            <a:r>
              <a:rPr lang="en-US" dirty="0" smtClean="0"/>
              <a:t>Displacements are </a:t>
            </a:r>
            <a:r>
              <a:rPr lang="en-US" dirty="0" err="1" smtClean="0"/>
              <a:t>MPI_Aint</a:t>
            </a:r>
            <a:r>
              <a:rPr lang="en-US" dirty="0" smtClean="0"/>
              <a:t> addresses from beginning of memory (MPI_BOTTOM)</a:t>
            </a:r>
          </a:p>
          <a:p>
            <a:r>
              <a:rPr lang="en-US" dirty="0" smtClean="0"/>
              <a:t>Linked list example included in draft MPI 3.0 spec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Shared Memory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/>
          <a:lstStyle/>
          <a:p>
            <a:r>
              <a:rPr lang="en-US" dirty="0" smtClean="0"/>
              <a:t>Incremental approach to </a:t>
            </a:r>
            <a:r>
              <a:rPr lang="en-US" dirty="0" err="1" smtClean="0"/>
              <a:t>MPI+Shared</a:t>
            </a:r>
            <a:r>
              <a:rPr lang="en-US" dirty="0" smtClean="0"/>
              <a:t> memory programming</a:t>
            </a:r>
          </a:p>
          <a:p>
            <a:pPr lvl="1"/>
            <a:r>
              <a:rPr lang="en-US" dirty="0" smtClean="0"/>
              <a:t>Single parallel programming system, effective for </a:t>
            </a:r>
            <a:r>
              <a:rPr lang="en-US" dirty="0" err="1" smtClean="0"/>
              <a:t>intranode</a:t>
            </a:r>
            <a:r>
              <a:rPr lang="en-US" dirty="0" smtClean="0"/>
              <a:t> sharing</a:t>
            </a:r>
          </a:p>
          <a:p>
            <a:pPr lvl="1"/>
            <a:r>
              <a:rPr lang="en-US" dirty="0" smtClean="0"/>
              <a:t>Preserves process model, less complex than, e.g. </a:t>
            </a:r>
            <a:r>
              <a:rPr lang="en-US" dirty="0" err="1" smtClean="0"/>
              <a:t>MPI+OpenMP</a:t>
            </a:r>
            <a:endParaRPr lang="en-US" dirty="0" smtClean="0"/>
          </a:p>
          <a:p>
            <a:r>
              <a:rPr lang="en-US" dirty="0" smtClean="0"/>
              <a:t>Three new routines:</a:t>
            </a:r>
          </a:p>
          <a:p>
            <a:pPr lvl="1"/>
            <a:r>
              <a:rPr lang="en-US" dirty="0" err="1" smtClean="0"/>
              <a:t>MPI_Comm_split_type</a:t>
            </a:r>
            <a:r>
              <a:rPr lang="en-US" dirty="0" smtClean="0"/>
              <a:t>: Get a communicator for the node</a:t>
            </a:r>
          </a:p>
          <a:p>
            <a:pPr lvl="1"/>
            <a:r>
              <a:rPr lang="en-US" dirty="0" err="1" smtClean="0"/>
              <a:t>MPI_Win_allocate_shared</a:t>
            </a:r>
            <a:r>
              <a:rPr lang="en-US" dirty="0" smtClean="0"/>
              <a:t>: Create/allocate a shared memory window</a:t>
            </a:r>
          </a:p>
          <a:p>
            <a:pPr lvl="1"/>
            <a:r>
              <a:rPr lang="en-US" dirty="0" err="1" smtClean="0"/>
              <a:t>MPI_Win_shared_query</a:t>
            </a:r>
            <a:r>
              <a:rPr lang="en-US" dirty="0" smtClean="0"/>
              <a:t>: Get local pointers to window segments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shr-mem-rma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911350" y="990600"/>
            <a:ext cx="5403850" cy="2580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_2007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blue_2007.potx</Template>
  <TotalTime>2374</TotalTime>
  <Words>357</Words>
  <Application>Microsoft Macintosh PowerPoint</Application>
  <PresentationFormat>On-screen Show (4:3)</PresentationFormat>
  <Paragraphs>81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blue_2007</vt:lpstr>
      <vt:lpstr>What’s Coming in MPI-3 RMA?</vt:lpstr>
      <vt:lpstr>New RMA Operations</vt:lpstr>
      <vt:lpstr>New Synchronization Operations</vt:lpstr>
      <vt:lpstr>Coherent Windows</vt:lpstr>
      <vt:lpstr>Dynamic Windows</vt:lpstr>
      <vt:lpstr>Shared Memory Windows</vt:lpstr>
    </vt:vector>
  </TitlesOfParts>
  <Manager/>
  <Company>Argonne National Laboratory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MPI RMA Tutorial</dc:title>
  <dc:subject/>
  <dc:creator>James Dinan and David Goodell</dc:creator>
  <cp:keywords/>
  <dc:description/>
  <cp:lastModifiedBy>James Dinan</cp:lastModifiedBy>
  <cp:revision>283</cp:revision>
  <dcterms:created xsi:type="dcterms:W3CDTF">2012-09-07T20:23:52Z</dcterms:created>
  <dcterms:modified xsi:type="dcterms:W3CDTF">2012-09-07T20:25:14Z</dcterms:modified>
  <cp:category/>
</cp:coreProperties>
</file>