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3" r:id="rId5"/>
    <p:sldId id="260" r:id="rId6"/>
    <p:sldId id="261" r:id="rId7"/>
    <p:sldId id="294" r:id="rId8"/>
    <p:sldId id="283" r:id="rId9"/>
    <p:sldId id="288" r:id="rId10"/>
    <p:sldId id="289" r:id="rId11"/>
    <p:sldId id="274" r:id="rId12"/>
    <p:sldId id="280" r:id="rId13"/>
    <p:sldId id="279" r:id="rId14"/>
    <p:sldId id="278" r:id="rId15"/>
    <p:sldId id="281" r:id="rId16"/>
    <p:sldId id="282" r:id="rId17"/>
    <p:sldId id="284" r:id="rId18"/>
    <p:sldId id="285" r:id="rId19"/>
    <p:sldId id="286" r:id="rId20"/>
    <p:sldId id="290" r:id="rId21"/>
    <p:sldId id="291" r:id="rId22"/>
    <p:sldId id="292" r:id="rId23"/>
    <p:sldId id="287" r:id="rId24"/>
    <p:sldId id="293" r:id="rId25"/>
    <p:sldId id="27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1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46"/>
    <p:restoredTop sz="96327"/>
  </p:normalViewPr>
  <p:slideViewPr>
    <p:cSldViewPr snapToGrid="0" snapToObjects="1" showGuides="1">
      <p:cViewPr>
        <p:scale>
          <a:sx n="102" d="100"/>
          <a:sy n="102" d="100"/>
        </p:scale>
        <p:origin x="144" y="5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A9CE5-F113-ED4E-B193-7B3477A30F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73BC95-0A87-2A40-A7B2-F24DCC0A9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161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0D067-D86C-474A-AB00-B4F098555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9E25E5-3E20-304D-8EB6-0C77978C5F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2790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8B1040-3A68-BB49-987E-EE2E42D62E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989580" cy="5222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B310B6-B61F-044E-9601-4F3ACE2033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7520" y="365125"/>
            <a:ext cx="8094980" cy="5222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815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1263B-67A9-9440-A2C8-B825A74AB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8FFDE-5765-2E44-BC67-78EE61CC1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387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1741A-1A00-2B4E-8737-37CFEBE78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040" y="1709738"/>
            <a:ext cx="11277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150F76-CC9D-DD47-979B-11CE7EB72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7040" y="4589463"/>
            <a:ext cx="11277600" cy="102901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55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5336F-7977-B34E-B0D5-E3CF44020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232F5-163B-7C4F-9996-2EBE8AF9D1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850" y="1825625"/>
            <a:ext cx="5568950" cy="37826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1F78C-D140-0844-BE9F-A7A57D0CE9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68950" cy="37826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29882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6F75D-59FF-F14A-9129-ADB1D315B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040" y="365125"/>
            <a:ext cx="11275694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B603F7-7D7F-6A43-970F-1BF2CC89F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7040" y="1681163"/>
            <a:ext cx="5550535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CCAEC4-BCBD-3348-B3E4-519F62328F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7040" y="2505075"/>
            <a:ext cx="5550535" cy="3072765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7800B1-3941-C941-AB0C-21FD6294B5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550534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58EBDB-614B-6E46-AC8F-4E56B1289A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550534" cy="3072765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458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CFC01-5210-234D-807E-8833F584A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1978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3539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637CC-9B9A-7C4C-8179-AE89306AB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43148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113CA-836C-7C4F-B34A-4C499E2AE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551612" cy="46208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4ADEFD-9BA2-9943-A96A-5884D2309B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057400"/>
            <a:ext cx="4314825" cy="35509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812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4D2B6-98A2-9043-848D-71200C0E0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360" y="457200"/>
            <a:ext cx="430466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35EB49-7166-3A4B-931D-0CF8238B08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541452" cy="45904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13D636-FE8D-DE48-B781-5047C34D1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7360" y="2057400"/>
            <a:ext cx="4304665" cy="3520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5119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283FA6-6955-2C47-A5F6-E813DA7D7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850" y="365125"/>
            <a:ext cx="11290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703527-B8C5-D24D-B96C-38A9D0DEE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0850" y="1825625"/>
            <a:ext cx="11290300" cy="36912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0BAA4E5-E293-D54B-BBF5-3B13C3944A9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450850" y="5688013"/>
            <a:ext cx="11290300" cy="977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95C4669-7407-FF4E-BACE-66A8B6B12817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8918531" y="5856976"/>
            <a:ext cx="2816807" cy="810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245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patrickb@unm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20145-FEAF-3E49-B446-C974DE04EB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Strawman for MPI Two-Sided Stream Triggering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79E837-1B8F-5440-B628-1CE204F838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7600" y="3612198"/>
            <a:ext cx="9956800" cy="1655762"/>
          </a:xfrm>
        </p:spPr>
        <p:txBody>
          <a:bodyPr>
            <a:normAutofit/>
          </a:bodyPr>
          <a:lstStyle/>
          <a:p>
            <a:r>
              <a:rPr lang="en-US" dirty="0"/>
              <a:t>Prof. Patrick G. Bridges </a:t>
            </a:r>
          </a:p>
          <a:p>
            <a:r>
              <a:rPr lang="en-US" dirty="0"/>
              <a:t>University of New Mexico</a:t>
            </a:r>
          </a:p>
          <a:p>
            <a:r>
              <a:rPr lang="en-US" dirty="0"/>
              <a:t>June 25, 2025</a:t>
            </a:r>
          </a:p>
        </p:txBody>
      </p:sp>
    </p:spTree>
    <p:extLst>
      <p:ext uri="{BB962C8B-B14F-4D97-AF65-F5344CB8AC3E}">
        <p14:creationId xmlns:p14="http://schemas.microsoft.com/office/powerpoint/2010/main" val="294371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C2BAB-0189-469D-96CA-CE015FEAE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Strawman (3): One-sided data movement and </a:t>
            </a:r>
            <a:r>
              <a:rPr lang="en-US" dirty="0" err="1"/>
              <a:t>MPI_Info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B5626-94D7-DF22-E491-FECA4C87C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ready send or MPI info equivalent to enable pure one-sided data movement. </a:t>
            </a:r>
          </a:p>
          <a:p>
            <a:pPr lvl="1"/>
            <a:r>
              <a:rPr lang="en-US" dirty="0"/>
              <a:t>Requires eager send or stream-triggered rendezvous</a:t>
            </a:r>
          </a:p>
          <a:p>
            <a:pPr lvl="1"/>
            <a:r>
              <a:rPr lang="en-US" dirty="0"/>
              <a:t>Keep flexibility to enable different hardware rendezvous approaches</a:t>
            </a:r>
          </a:p>
          <a:p>
            <a:pPr lvl="1"/>
            <a:r>
              <a:rPr lang="en-US" dirty="0"/>
              <a:t>Programmer can use barrier or </a:t>
            </a:r>
            <a:r>
              <a:rPr lang="en-US" dirty="0" err="1"/>
              <a:t>ssend</a:t>
            </a:r>
            <a:r>
              <a:rPr lang="en-US" dirty="0"/>
              <a:t> to guarantee ready semantics. </a:t>
            </a:r>
          </a:p>
          <a:p>
            <a:r>
              <a:rPr lang="en-US" dirty="0"/>
              <a:t>Expand MPI Info arguments to provide consistency information about buffers (e.g. write through GPU memory on MI250X)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454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37848-B99C-2615-1678-837B71E69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Implementation challenges influence API designs: Understanding a GPU ping pong</a:t>
            </a:r>
          </a:p>
        </p:txBody>
      </p:sp>
      <p:pic>
        <p:nvPicPr>
          <p:cNvPr id="12" name="Content Placeholder 11" descr="A diagram of a software project&#10;&#10;Description automatically generated with medium confidence">
            <a:extLst>
              <a:ext uri="{FF2B5EF4-FFF2-40B4-BE49-F238E27FC236}">
                <a16:creationId xmlns:a16="http://schemas.microsoft.com/office/drawing/2014/main" id="{E0499F0F-33F6-EDCB-EE98-3D1CF7D2AA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1569" y="1825625"/>
            <a:ext cx="9428861" cy="3690938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10F83CA-0268-CBE2-56B0-EE7BB2D5CCF9}"/>
              </a:ext>
            </a:extLst>
          </p:cNvPr>
          <p:cNvSpPr txBox="1"/>
          <p:nvPr/>
        </p:nvSpPr>
        <p:spPr>
          <a:xfrm>
            <a:off x="916209" y="4884551"/>
            <a:ext cx="10359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 traditional two-sided ping pong with GPU execution and message pack/unpack</a:t>
            </a:r>
          </a:p>
        </p:txBody>
      </p:sp>
    </p:spTree>
    <p:extLst>
      <p:ext uri="{BB962C8B-B14F-4D97-AF65-F5344CB8AC3E}">
        <p14:creationId xmlns:p14="http://schemas.microsoft.com/office/powerpoint/2010/main" val="3333476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64155040-D373-CA09-4C76-4BE8BEFBC3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D2A98-442C-92F1-9839-FFF441804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two-sided GPU ping pong has significant overheads: 20µs</a:t>
            </a:r>
          </a:p>
        </p:txBody>
      </p:sp>
      <p:pic>
        <p:nvPicPr>
          <p:cNvPr id="12" name="Content Placeholder 11" descr="A diagram of a software project&#10;&#10;Description automatically generated with medium confidence">
            <a:extLst>
              <a:ext uri="{FF2B5EF4-FFF2-40B4-BE49-F238E27FC236}">
                <a16:creationId xmlns:a16="http://schemas.microsoft.com/office/drawing/2014/main" id="{09993CB8-10F0-FA41-430C-F05C4A0934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1569" y="1825625"/>
            <a:ext cx="9428861" cy="3690938"/>
          </a:xfr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2BAAEA3-C5B7-A968-0494-60EEE608C5E7}"/>
              </a:ext>
            </a:extLst>
          </p:cNvPr>
          <p:cNvCxnSpPr/>
          <p:nvPr/>
        </p:nvCxnSpPr>
        <p:spPr>
          <a:xfrm flipV="1">
            <a:off x="551329" y="2608729"/>
            <a:ext cx="1613647" cy="111610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C335B80-2DF9-6B57-2E21-88BB7846BCBD}"/>
              </a:ext>
            </a:extLst>
          </p:cNvPr>
          <p:cNvCxnSpPr>
            <a:cxnSpLocks/>
          </p:cNvCxnSpPr>
          <p:nvPr/>
        </p:nvCxnSpPr>
        <p:spPr>
          <a:xfrm flipV="1">
            <a:off x="551329" y="2608729"/>
            <a:ext cx="4262718" cy="111610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D15EDFD-E297-3FA6-F0D7-01A3C844637C}"/>
              </a:ext>
            </a:extLst>
          </p:cNvPr>
          <p:cNvCxnSpPr>
            <a:cxnSpLocks/>
          </p:cNvCxnSpPr>
          <p:nvPr/>
        </p:nvCxnSpPr>
        <p:spPr>
          <a:xfrm>
            <a:off x="8014447" y="1963560"/>
            <a:ext cx="1039905" cy="99442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9A63EAF-C947-B484-B08D-7CDC3EB249D2}"/>
              </a:ext>
            </a:extLst>
          </p:cNvPr>
          <p:cNvCxnSpPr>
            <a:cxnSpLocks/>
          </p:cNvCxnSpPr>
          <p:nvPr/>
        </p:nvCxnSpPr>
        <p:spPr>
          <a:xfrm>
            <a:off x="8014447" y="1963560"/>
            <a:ext cx="1559859" cy="26188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18789E4-DE2D-FEFA-1CDD-85251E56120F}"/>
              </a:ext>
            </a:extLst>
          </p:cNvPr>
          <p:cNvSpPr txBox="1"/>
          <p:nvPr/>
        </p:nvSpPr>
        <p:spPr>
          <a:xfrm>
            <a:off x="6778323" y="1581699"/>
            <a:ext cx="1237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Messaging Overheads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F822831-B4C9-CE3C-7573-40D034F9EDC6}"/>
              </a:ext>
            </a:extLst>
          </p:cNvPr>
          <p:cNvSpPr txBox="1"/>
          <p:nvPr/>
        </p:nvSpPr>
        <p:spPr>
          <a:xfrm>
            <a:off x="0" y="3429000"/>
            <a:ext cx="12202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GPU overheads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5541BB-0564-1B4C-DABC-8D47C96B2208}"/>
              </a:ext>
            </a:extLst>
          </p:cNvPr>
          <p:cNvSpPr txBox="1"/>
          <p:nvPr/>
        </p:nvSpPr>
        <p:spPr>
          <a:xfrm>
            <a:off x="253254" y="4861203"/>
            <a:ext cx="11685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 traditional two-sided ping pong with GPU execution and message pack/unpack</a:t>
            </a:r>
          </a:p>
          <a:p>
            <a:pPr algn="ctr"/>
            <a:r>
              <a:rPr lang="en-US" sz="2400" dirty="0"/>
              <a:t>Everything in green is strictly necessary, everything else is overhead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0304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DC44B907-5870-E03C-6D4A-78EEB9439B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D092C-F8E3-44CA-E649-E69DFCAEB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252" y="378166"/>
            <a:ext cx="11685493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Real Persistent Two-sided or Clever One-sided can amortize away message overheads: 18µs</a:t>
            </a:r>
          </a:p>
        </p:txBody>
      </p:sp>
      <p:pic>
        <p:nvPicPr>
          <p:cNvPr id="11" name="Content Placeholder 10" descr="A diagram of a diagram&#10;&#10;Description automatically generated with medium confidence">
            <a:extLst>
              <a:ext uri="{FF2B5EF4-FFF2-40B4-BE49-F238E27FC236}">
                <a16:creationId xmlns:a16="http://schemas.microsoft.com/office/drawing/2014/main" id="{96F446D9-A369-03D9-377E-494D9E6578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1569" y="1825625"/>
            <a:ext cx="9428861" cy="3690938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F3E454C-3122-3562-009D-9922413FE3A3}"/>
              </a:ext>
            </a:extLst>
          </p:cNvPr>
          <p:cNvSpPr txBox="1"/>
          <p:nvPr/>
        </p:nvSpPr>
        <p:spPr>
          <a:xfrm>
            <a:off x="1381569" y="4715129"/>
            <a:ext cx="9428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122E9E-A7C3-FE35-16E8-4CE2AA2C19AC}"/>
              </a:ext>
            </a:extLst>
          </p:cNvPr>
          <p:cNvSpPr txBox="1"/>
          <p:nvPr/>
        </p:nvSpPr>
        <p:spPr>
          <a:xfrm>
            <a:off x="253254" y="4861203"/>
            <a:ext cx="11685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Traditional MPI persistent and traditional MPI one-sided get halfway there (19ms)</a:t>
            </a:r>
          </a:p>
          <a:p>
            <a:pPr algn="ctr"/>
            <a:r>
              <a:rPr lang="en-US" sz="2400" b="1" dirty="0"/>
              <a:t>Need the right abstractions to even do this, though we know how to.</a:t>
            </a:r>
          </a:p>
        </p:txBody>
      </p:sp>
    </p:spTree>
    <p:extLst>
      <p:ext uri="{BB962C8B-B14F-4D97-AF65-F5344CB8AC3E}">
        <p14:creationId xmlns:p14="http://schemas.microsoft.com/office/powerpoint/2010/main" val="2550343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7E2EAC8D-3923-AB57-F2F1-8174A6F2A4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D501A-4D2F-5517-2442-B788F8441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252" y="378166"/>
            <a:ext cx="11685493" cy="1325563"/>
          </a:xfrm>
        </p:spPr>
        <p:txBody>
          <a:bodyPr>
            <a:normAutofit/>
          </a:bodyPr>
          <a:lstStyle/>
          <a:p>
            <a:r>
              <a:rPr lang="en-US" dirty="0"/>
              <a:t>Stream Triggering wants to get rid of kernel launch overheads: 16µs</a:t>
            </a:r>
          </a:p>
        </p:txBody>
      </p:sp>
      <p:pic>
        <p:nvPicPr>
          <p:cNvPr id="9" name="Content Placeholder 8" descr="A diagram of a computer program&#10;&#10;Description automatically generated">
            <a:extLst>
              <a:ext uri="{FF2B5EF4-FFF2-40B4-BE49-F238E27FC236}">
                <a16:creationId xmlns:a16="http://schemas.microsoft.com/office/drawing/2014/main" id="{503C121A-3478-7C2D-C18F-41B1E46F3C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8509" y="1825625"/>
            <a:ext cx="9374982" cy="3690938"/>
          </a:xfr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F2E6C5D-EF04-1543-D592-DCD1CE46A8F5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5343488" y="2111653"/>
            <a:ext cx="3900362" cy="46628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785835E-29EE-228B-18BD-860316502205}"/>
              </a:ext>
            </a:extLst>
          </p:cNvPr>
          <p:cNvSpPr txBox="1"/>
          <p:nvPr/>
        </p:nvSpPr>
        <p:spPr>
          <a:xfrm>
            <a:off x="9243850" y="1649988"/>
            <a:ext cx="16751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stream-triggered communication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D991DD3-5F2D-49EA-44DB-141459B39CF0}"/>
              </a:ext>
            </a:extLst>
          </p:cNvPr>
          <p:cNvSpPr/>
          <p:nvPr/>
        </p:nvSpPr>
        <p:spPr>
          <a:xfrm>
            <a:off x="4289658" y="1703729"/>
            <a:ext cx="1008483" cy="1725271"/>
          </a:xfrm>
          <a:prstGeom prst="rect">
            <a:avLst/>
          </a:prstGeom>
          <a:solidFill>
            <a:schemeClr val="accent1">
              <a:alpha val="25108"/>
            </a:schemeClr>
          </a:solidFill>
          <a:ln>
            <a:solidFill>
              <a:schemeClr val="accent1">
                <a:shade val="15000"/>
                <a:alpha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331B7C7-C9C3-36B5-23FE-52799CBFEFB8}"/>
              </a:ext>
            </a:extLst>
          </p:cNvPr>
          <p:cNvSpPr txBox="1"/>
          <p:nvPr/>
        </p:nvSpPr>
        <p:spPr>
          <a:xfrm>
            <a:off x="253254" y="4861203"/>
            <a:ext cx="11685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What happens if we send to multiple destinations? Lots of unnecessary memory barriers!</a:t>
            </a:r>
          </a:p>
          <a:p>
            <a:pPr algn="ctr"/>
            <a:r>
              <a:rPr lang="en-US" sz="2400" b="1" dirty="0"/>
              <a:t>Really important for API to avoid unnecessary or amortize memory barriers!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B5D45AA-82EE-C885-A84C-DC7280BD4EEF}"/>
              </a:ext>
            </a:extLst>
          </p:cNvPr>
          <p:cNvCxnSpPr>
            <a:cxnSpLocks/>
          </p:cNvCxnSpPr>
          <p:nvPr/>
        </p:nvCxnSpPr>
        <p:spPr>
          <a:xfrm flipH="1">
            <a:off x="8417859" y="2111653"/>
            <a:ext cx="825991" cy="73866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DC2AA260-10C9-08D1-0B5A-0C5D16D1471C}"/>
              </a:ext>
            </a:extLst>
          </p:cNvPr>
          <p:cNvSpPr/>
          <p:nvPr/>
        </p:nvSpPr>
        <p:spPr>
          <a:xfrm>
            <a:off x="7409376" y="2495099"/>
            <a:ext cx="1008483" cy="1725271"/>
          </a:xfrm>
          <a:prstGeom prst="rect">
            <a:avLst/>
          </a:prstGeom>
          <a:solidFill>
            <a:schemeClr val="accent1">
              <a:alpha val="25108"/>
            </a:schemeClr>
          </a:solidFill>
          <a:ln>
            <a:solidFill>
              <a:schemeClr val="accent1">
                <a:shade val="15000"/>
                <a:alpha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01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35C62E1F-87C4-C580-B797-52F8C16460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340FF-0949-B3EB-18AE-566B66EF0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252" y="378166"/>
            <a:ext cx="11685493" cy="1325563"/>
          </a:xfrm>
        </p:spPr>
        <p:txBody>
          <a:bodyPr>
            <a:normAutofit/>
          </a:bodyPr>
          <a:lstStyle/>
          <a:p>
            <a:r>
              <a:rPr lang="en-US" dirty="0"/>
              <a:t>If we could somehow get </a:t>
            </a:r>
            <a:r>
              <a:rPr lang="en-US" i="1" dirty="0"/>
              <a:t>rid</a:t>
            </a:r>
            <a:r>
              <a:rPr lang="en-US" dirty="0"/>
              <a:t> of the GPU cache to NIC memory barriers: 14µs</a:t>
            </a:r>
          </a:p>
        </p:txBody>
      </p:sp>
      <p:pic>
        <p:nvPicPr>
          <p:cNvPr id="6" name="Content Placeholder 5" descr="A diagram of a computer&#10;&#10;Description automatically generated">
            <a:extLst>
              <a:ext uri="{FF2B5EF4-FFF2-40B4-BE49-F238E27FC236}">
                <a16:creationId xmlns:a16="http://schemas.microsoft.com/office/drawing/2014/main" id="{08DDB387-B967-FDC8-D6F3-110590A8D8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1475" y="1825625"/>
            <a:ext cx="9269050" cy="3690938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A649278-B5A5-D425-7943-9F66A16CF95F}"/>
              </a:ext>
            </a:extLst>
          </p:cNvPr>
          <p:cNvSpPr txBox="1"/>
          <p:nvPr/>
        </p:nvSpPr>
        <p:spPr>
          <a:xfrm>
            <a:off x="253254" y="4861203"/>
            <a:ext cx="11685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This would be a total 25-30% performance improvement</a:t>
            </a:r>
          </a:p>
          <a:p>
            <a:pPr algn="ctr"/>
            <a:r>
              <a:rPr lang="en-US" sz="2400" b="1" dirty="0"/>
              <a:t>Requires APIs that exposes memory semantics to the communication system</a:t>
            </a:r>
          </a:p>
        </p:txBody>
      </p:sp>
    </p:spTree>
    <p:extLst>
      <p:ext uri="{BB962C8B-B14F-4D97-AF65-F5344CB8AC3E}">
        <p14:creationId xmlns:p14="http://schemas.microsoft.com/office/powerpoint/2010/main" val="1234188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graph with different colored lines&#10;&#10;Description automatically generated">
            <a:extLst>
              <a:ext uri="{FF2B5EF4-FFF2-40B4-BE49-F238E27FC236}">
                <a16:creationId xmlns:a16="http://schemas.microsoft.com/office/drawing/2014/main" id="{1A36178B-5B8F-8DA2-11FB-E1CF08CA8F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237" y="489398"/>
            <a:ext cx="8799382" cy="5158368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4F3DD7-3272-42BB-6B80-842A1B69B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850" y="42397"/>
            <a:ext cx="112903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This bears out on AMD MI250X/Slingshot 11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117561A5-64DD-0EC9-E19D-FD2489A8EA54}"/>
              </a:ext>
            </a:extLst>
          </p:cNvPr>
          <p:cNvSpPr txBox="1">
            <a:spLocks/>
          </p:cNvSpPr>
          <p:nvPr/>
        </p:nvSpPr>
        <p:spPr>
          <a:xfrm>
            <a:off x="8783392" y="1021976"/>
            <a:ext cx="2957759" cy="458634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Benchmark</a:t>
            </a:r>
          </a:p>
          <a:p>
            <a:pPr lvl="1"/>
            <a:r>
              <a:rPr lang="en-US" sz="2000" dirty="0"/>
              <a:t>Packing GPU ping-pong </a:t>
            </a:r>
          </a:p>
          <a:p>
            <a:pPr lvl="1"/>
            <a:r>
              <a:rPr lang="en-US" sz="2000" dirty="0"/>
              <a:t>Direct on </a:t>
            </a:r>
            <a:r>
              <a:rPr lang="en-US" sz="2000" dirty="0" err="1"/>
              <a:t>libfabrics</a:t>
            </a:r>
            <a:r>
              <a:rPr lang="en-US" sz="2000" dirty="0"/>
              <a:t> CXI</a:t>
            </a:r>
          </a:p>
          <a:p>
            <a:r>
              <a:rPr lang="en-US" sz="2000" dirty="0"/>
              <a:t>Get rid of sync by packing to MI250X cache coherent (write-through) memory</a:t>
            </a:r>
          </a:p>
          <a:p>
            <a:r>
              <a:rPr lang="en-US" sz="2000" dirty="0"/>
              <a:t>512KB ping-pong bandwidth increases by 33%</a:t>
            </a:r>
          </a:p>
          <a:p>
            <a:r>
              <a:rPr lang="en-US" sz="2000" dirty="0"/>
              <a:t>Even bigger gains for smaller messages (100% at 64KB)</a:t>
            </a:r>
          </a:p>
        </p:txBody>
      </p:sp>
    </p:spTree>
    <p:extLst>
      <p:ext uri="{BB962C8B-B14F-4D97-AF65-F5344CB8AC3E}">
        <p14:creationId xmlns:p14="http://schemas.microsoft.com/office/powerpoint/2010/main" val="324013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663A9-292E-BA65-0BC0-6C5E4DD17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 Triggered MPI Ping Pong -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8B4DF-F19B-EFA7-5A2E-E768771D6C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850" y="1344707"/>
            <a:ext cx="5568950" cy="426361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// Make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MPI_Info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for memory</a:t>
            </a:r>
          </a:p>
          <a:p>
            <a:pPr marL="0" indent="0">
              <a:buNone/>
            </a:pP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MPI_Info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mem_info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MPI_Info_create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mem_info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MPI_Info_set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mem_info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, "MPIX_MEM_TYPE", ”HIP_CC");</a:t>
            </a:r>
          </a:p>
          <a:p>
            <a:pPr marL="0" indent="0">
              <a:buNone/>
            </a:pP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// Make queue and associate with HIP stream</a:t>
            </a:r>
          </a:p>
          <a:p>
            <a:pPr marL="0" indent="0">
              <a:buNone/>
            </a:pP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MPIX_Queue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my_queue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MPIX_Queue_init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my_queue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, MPIX_QUEUE_TYPE_HIP, 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	&amp;stream);</a:t>
            </a:r>
          </a:p>
          <a:p>
            <a:pPr marL="0" indent="0">
              <a:buNone/>
            </a:pP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// Make standard requests and queue requests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SEND_REQ (rank ^ 1)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RECV_REQ (rank &amp; 1)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BARRIER_REQ (2)</a:t>
            </a:r>
          </a:p>
          <a:p>
            <a:pPr marL="0" indent="0">
              <a:buNone/>
            </a:pP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MPIX_Request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tmp_reqs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[3],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queue_reqs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[3];</a:t>
            </a:r>
          </a:p>
          <a:p>
            <a:pPr marL="0" indent="0">
              <a:buNone/>
            </a:pP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2D6FEC-E72B-711B-7ACB-F37C4FD38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344707"/>
            <a:ext cx="5715001" cy="426361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// Create the unmatched persistent requests</a:t>
            </a:r>
          </a:p>
          <a:p>
            <a:pPr marL="0" indent="0">
              <a:buNone/>
            </a:pP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MPIX_Recv_init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recv_buffer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num_items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, MPI_INT, 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	rank, 0, MPI_COMM_WORLD,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mem_info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	&amp;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tmp_reqs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[RECV_REQ]);</a:t>
            </a:r>
          </a:p>
          <a:p>
            <a:pPr marL="0" indent="0">
              <a:buNone/>
            </a:pP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MPIX_Rsend_init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send_buffer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num_items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, MPI_INT, 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	rank ^ 1, 0, MPI_COMM_WORLD,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mem_info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	&amp;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tmp_reqs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[SEND_REQ]);</a:t>
            </a:r>
          </a:p>
          <a:p>
            <a:pPr marL="0" indent="0">
              <a:buNone/>
            </a:pP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MPIX_Barrier_init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(MPI_COMM_WORLD, MPI_INFO_NULL,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		  &amp;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tmp_reqs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[BARRIER_REQ]</a:t>
            </a:r>
          </a:p>
          <a:p>
            <a:pPr marL="0" indent="0">
              <a:buNone/>
            </a:pP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// Create matched requests for enqueuing</a:t>
            </a:r>
          </a:p>
          <a:p>
            <a:pPr marL="0" indent="0">
              <a:buNone/>
            </a:pP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MPIX_Matchall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(3,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tmp_reqs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queue_reqs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894659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E0F35F-1A0A-6DB2-FB0D-5FB4373CB0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3252D-2463-5CBC-048F-FA33B9FF5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 Triggered MPI Ping Pong - 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20BDA-DB38-53BF-9253-32F65485F9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849" y="1344705"/>
            <a:ext cx="11290299" cy="462066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// Make sure the receive on rank 1 is already started so we can use ready sends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if (rank)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MPIX_Enqueue_start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my_queue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queue_reqs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[RECV_REQ]);</a:t>
            </a:r>
          </a:p>
          <a:p>
            <a:pPr marL="0" indent="0">
              <a:buNone/>
            </a:pP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MPIX_Enqueue_start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(queue,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queue_reqs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[BARRIER_REQ]);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// The barrier completes before the previously enqueued receive!</a:t>
            </a:r>
          </a:p>
          <a:p>
            <a:pPr marL="0" indent="0">
              <a:buNone/>
            </a:pP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MPIX_Enqueue_wait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(queue,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queue_reqs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[BARRIER_REQ]); </a:t>
            </a:r>
          </a:p>
          <a:p>
            <a:pPr marL="0" indent="0">
              <a:buNone/>
            </a:pP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num_iters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; ++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if (0 == rank % 2) { // Ping Side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compute_buffer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&lt;&lt;&lt;NUM_BLOCKS, BLOCK_SIZE, 0, stream&gt;&gt;&gt;(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(int*)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send_buffer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, (int *)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recv_buffer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n_items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Enqueue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rsend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ping and receive pong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MPIX_Enqueue_startall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my_queue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, 2,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queue_reqs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, MPI_STATUS_IGNORE);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MPIX_Enqueue_waitall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my_queue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); // wait for pong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15930447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D9E214-9F6B-76AA-110B-4C17C71A70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78F96-F116-0CD5-D283-4B3444294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 Triggered MPI Ping Pong - Pong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A6783-D5A1-F3C2-AFA0-E5080260EA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849" y="1344706"/>
            <a:ext cx="11290299" cy="432675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else { // Pong side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MPIX_Enqueue_waitall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my_queue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); // Enqueue wait for ping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compute_buffer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&lt;&lt;&lt;NUM_BLOCKS, BLOCK_SIZE, 0, stream&gt;&gt;&gt;(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(int*)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send_buffer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, (int*)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recv_buffer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n_items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+ 1 &lt;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num_iters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	     //  Enqueue start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rx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*next* ping AND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tx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of current pong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MPIX_Enqueue_startall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my_queue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, 2,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queue_reqs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, MPI_STATUS_IGNORE); 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 else { // Final Pong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	 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MPIX_Enqueue_start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my_queue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queue_reqs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[SEND_REQ], MPI_STATUS_IGNORE); 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MPIX_Enqueue_waitall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my_queue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09639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7BC8B6-F6E7-9340-8A29-48899B554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one: Current Proposals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FA2EC80-08A5-F84B-9EAF-DA7E791A3A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850" y="1477109"/>
            <a:ext cx="5645150" cy="4212491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</a:pPr>
            <a:r>
              <a:rPr lang="en-US" sz="4200" dirty="0"/>
              <a:t>Identified 9 different MPIX triggering proposals</a:t>
            </a:r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en-US" sz="3800" dirty="0"/>
              <a:t>Both formal (e.g. papers) and informal (e.g. online)</a:t>
            </a:r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en-US" sz="3800" dirty="0"/>
              <a:t>Some proposals included distinct triggering APIs that we studied as separate proposals</a:t>
            </a:r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en-US" sz="3800" dirty="0"/>
              <a:t>Successive proposals around same interface were aggregated into a single proposal</a:t>
            </a:r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en-US" sz="3800" dirty="0"/>
              <a:t>Don’t claim to have found them all 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sz="4200" dirty="0"/>
              <a:t>Step 1: Understand how to implement simple communication patterns in each of them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sz="4200" dirty="0"/>
              <a:t>Step 2: Identify categories with similarities, differences, and recurring issues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sz="4200" dirty="0"/>
              <a:t>Step 3: Classify proposals in categories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sz="4200" dirty="0"/>
              <a:t>Note: Didn’t examine/compare with non-MPI triggered communication interfaces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8F8358-E37A-7345-B44A-D8DF32E9C4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77109"/>
            <a:ext cx="5796280" cy="41312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/>
              <a:t>List of implementations:</a:t>
            </a:r>
            <a:br>
              <a:rPr lang="en-US" sz="1400" dirty="0"/>
            </a:br>
            <a:endParaRPr lang="en-US" sz="1400" dirty="0"/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1400" dirty="0"/>
              <a:t>MPI-GDS: stream-triggered send/</a:t>
            </a:r>
            <a:r>
              <a:rPr lang="en-US" sz="1400" dirty="0" err="1"/>
              <a:t>recv</a:t>
            </a:r>
            <a:r>
              <a:rPr lang="en-US" sz="1400" dirty="0"/>
              <a:t> interface for MVAPICH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1400" dirty="0"/>
              <a:t>MCI-ACX Enqueued: stream-triggered portion of MPI-ACX 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1400" dirty="0"/>
              <a:t>MPICH Triggering: stream-triggering interface for MPICH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1400" dirty="0"/>
              <a:t>HPE Send/</a:t>
            </a:r>
            <a:r>
              <a:rPr lang="en-US" sz="1400" dirty="0" err="1"/>
              <a:t>Recv</a:t>
            </a:r>
            <a:r>
              <a:rPr lang="en-US" sz="1400" dirty="0"/>
              <a:t>: stream-triggered send/</a:t>
            </a:r>
            <a:r>
              <a:rPr lang="en-US" sz="1400" dirty="0" err="1"/>
              <a:t>recv</a:t>
            </a:r>
            <a:r>
              <a:rPr lang="en-US" sz="1400" dirty="0"/>
              <a:t> interface for slingshot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1400" dirty="0"/>
              <a:t>Project </a:t>
            </a:r>
            <a:r>
              <a:rPr lang="en-US" sz="1400" dirty="0" err="1"/>
              <a:t>Delorean</a:t>
            </a:r>
            <a:r>
              <a:rPr lang="en-US" sz="1400" dirty="0"/>
              <a:t>: Graph-sequenced, stream-triggered MPI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1400" dirty="0"/>
              <a:t>HPE One-sided: stream-triggered PSCW interface for slingshot 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1400" dirty="0"/>
              <a:t>Partitioned Communication: aggregation of MPI partitioned communication with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Pbuf_prepare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/>
              <a:t>and partitioned collectives proposals; partially implemented by MPI-ACX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1400" dirty="0"/>
              <a:t>HPE Persistent: kernel-triggered interface for HPE slingshot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1400" dirty="0"/>
              <a:t>Intel GPU-Initiated: GPU-initiated interface for Intel MPI from Intel documentation and communications with Dan Holmes</a:t>
            </a:r>
          </a:p>
        </p:txBody>
      </p:sp>
    </p:spTree>
    <p:extLst>
      <p:ext uri="{BB962C8B-B14F-4D97-AF65-F5344CB8AC3E}">
        <p14:creationId xmlns:p14="http://schemas.microsoft.com/office/powerpoint/2010/main" val="35720709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875D5B7-4A8B-AAAD-077D-75953EBE6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850" y="130505"/>
            <a:ext cx="11290300" cy="1325563"/>
          </a:xfrm>
        </p:spPr>
        <p:txBody>
          <a:bodyPr/>
          <a:lstStyle/>
          <a:p>
            <a:r>
              <a:rPr lang="en-US" dirty="0"/>
              <a:t>Original Code: Cabana Persistent Irregular Halo Exchange</a:t>
            </a:r>
          </a:p>
        </p:txBody>
      </p:sp>
      <p:pic>
        <p:nvPicPr>
          <p:cNvPr id="11" name="Content Placeholder 10" descr="A computer code with red text&#10;&#10;AI-generated content may be incorrect.">
            <a:extLst>
              <a:ext uri="{FF2B5EF4-FFF2-40B4-BE49-F238E27FC236}">
                <a16:creationId xmlns:a16="http://schemas.microsoft.com/office/drawing/2014/main" id="{93B63708-84FE-152A-B315-BAD2FB4E74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850" y="1456068"/>
            <a:ext cx="7046050" cy="4202009"/>
          </a:xfrm>
        </p:spPr>
      </p:pic>
    </p:spTree>
    <p:extLst>
      <p:ext uri="{BB962C8B-B14F-4D97-AF65-F5344CB8AC3E}">
        <p14:creationId xmlns:p14="http://schemas.microsoft.com/office/powerpoint/2010/main" val="18149421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7EC6B5-7204-1AF1-B72F-41216379CC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2F0F37A-EE9D-BB4F-3A11-BC90DA967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Cut at Stream Triggering</a:t>
            </a:r>
          </a:p>
        </p:txBody>
      </p:sp>
      <p:pic>
        <p:nvPicPr>
          <p:cNvPr id="5" name="Content Placeholder 4" descr="A screenshot of a computer code&#10;&#10;AI-generated content may be incorrect.">
            <a:extLst>
              <a:ext uri="{FF2B5EF4-FFF2-40B4-BE49-F238E27FC236}">
                <a16:creationId xmlns:a16="http://schemas.microsoft.com/office/drawing/2014/main" id="{3695670D-0774-262C-CB1D-D414534D11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850" y="1360706"/>
            <a:ext cx="5645150" cy="435574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D9FCBE1-395E-1379-86BD-520D1D0B5781}"/>
              </a:ext>
            </a:extLst>
          </p:cNvPr>
          <p:cNvSpPr txBox="1"/>
          <p:nvPr/>
        </p:nvSpPr>
        <p:spPr>
          <a:xfrm>
            <a:off x="6764055" y="3169085"/>
            <a:ext cx="41210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Startall</a:t>
            </a:r>
            <a:r>
              <a:rPr lang="en-US" dirty="0"/>
              <a:t> lets us tie all sends to a single triggering counter, but must be setup when </a:t>
            </a:r>
            <a:r>
              <a:rPr lang="en-US" dirty="0" err="1"/>
              <a:t>startall</a:t>
            </a:r>
            <a:r>
              <a:rPr lang="en-US" dirty="0"/>
              <a:t> is called.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Still requires implicit rendezvous to ensure readiness of destination buffer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AFB6C60-903B-6780-5A4E-6C88C1202746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5486400" y="3907749"/>
            <a:ext cx="1277655" cy="1065084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07719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4DA45-A2AD-2B86-B435-3F0764A9C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850" y="365125"/>
            <a:ext cx="112903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Full P2P Version</a:t>
            </a:r>
          </a:p>
        </p:txBody>
      </p:sp>
      <p:pic>
        <p:nvPicPr>
          <p:cNvPr id="17" name="Content Placeholder 16" descr="A computer code with blue text&#10;&#10;AI-generated content may be incorrect.">
            <a:extLst>
              <a:ext uri="{FF2B5EF4-FFF2-40B4-BE49-F238E27FC236}">
                <a16:creationId xmlns:a16="http://schemas.microsoft.com/office/drawing/2014/main" id="{AB68A993-2A00-CED9-E5C1-4F2C2891C2F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71302" y="1368425"/>
            <a:ext cx="6281858" cy="2775872"/>
          </a:xfrm>
        </p:spPr>
      </p:pic>
      <p:pic>
        <p:nvPicPr>
          <p:cNvPr id="15" name="Content Placeholder 14" descr="A computer code with blue text&#10;&#10;AI-generated content may be incorrect.">
            <a:extLst>
              <a:ext uri="{FF2B5EF4-FFF2-40B4-BE49-F238E27FC236}">
                <a16:creationId xmlns:a16="http://schemas.microsoft.com/office/drawing/2014/main" id="{6D1A69A6-B643-5ADD-40F3-4E552DAE15A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50849" y="1368425"/>
            <a:ext cx="5920453" cy="4270383"/>
          </a:xfr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C24E566-0DFF-10BA-7343-42306A24CFAF}"/>
              </a:ext>
            </a:extLst>
          </p:cNvPr>
          <p:cNvSpPr txBox="1"/>
          <p:nvPr/>
        </p:nvSpPr>
        <p:spPr>
          <a:xfrm>
            <a:off x="6371302" y="4224267"/>
            <a:ext cx="51023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Persistent neighbor collectives would allow setting up shared triggering counter at creation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Would need a way to indicate readiness.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Readiness assertion info argument would be useful here, too.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1446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28118-0858-844B-0CC7-ABAA82432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Prototype Status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A5A9858-284A-2C9D-F28D-562F990A7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Implementing as an MPI Advance extension </a:t>
            </a:r>
          </a:p>
          <a:p>
            <a:pPr lvl="1"/>
            <a:r>
              <a:rPr lang="en-US" dirty="0"/>
              <a:t>Correctness version: Basic semantics in CUDA/HIP version using stream operations/polls and a host communication thread</a:t>
            </a:r>
          </a:p>
          <a:p>
            <a:pPr lvl="1"/>
            <a:r>
              <a:rPr lang="en-US" dirty="0"/>
              <a:t>Slingshot 11 using </a:t>
            </a:r>
            <a:r>
              <a:rPr lang="en-US" dirty="0" err="1"/>
              <a:t>Libfabric</a:t>
            </a:r>
            <a:r>
              <a:rPr lang="en-US" dirty="0"/>
              <a:t> CXI Counters to directly tie NICs and GPUs</a:t>
            </a:r>
          </a:p>
          <a:p>
            <a:pPr lvl="2"/>
            <a:r>
              <a:rPr lang="en-US" dirty="0"/>
              <a:t>LLNL Tioga AMD MI250X + Slingshot 11</a:t>
            </a:r>
          </a:p>
          <a:p>
            <a:pPr lvl="2"/>
            <a:r>
              <a:rPr lang="en-US" dirty="0"/>
              <a:t>LLNL Tuolumne AMD MI300A + Slingshot 11</a:t>
            </a:r>
          </a:p>
          <a:p>
            <a:pPr lvl="2"/>
            <a:r>
              <a:rPr lang="en-US" dirty="0"/>
              <a:t>LANL </a:t>
            </a:r>
            <a:r>
              <a:rPr lang="en-US" dirty="0" err="1"/>
              <a:t>Chicoma</a:t>
            </a:r>
            <a:r>
              <a:rPr lang="en-US" dirty="0"/>
              <a:t> NVIDIA A100 + Slingshot 11</a:t>
            </a:r>
          </a:p>
          <a:p>
            <a:r>
              <a:rPr lang="en-US" dirty="0"/>
              <a:t>Have working prototypes of both with C++ benchmarks for testing</a:t>
            </a:r>
          </a:p>
          <a:p>
            <a:pPr lvl="1"/>
            <a:r>
              <a:rPr lang="en-US" dirty="0"/>
              <a:t>Currently only point to point</a:t>
            </a:r>
          </a:p>
          <a:p>
            <a:pPr lvl="1"/>
            <a:r>
              <a:rPr lang="en-US" dirty="0"/>
              <a:t>Starting performance optimization (sharing counters on </a:t>
            </a:r>
            <a:r>
              <a:rPr lang="en-US" dirty="0" err="1"/>
              <a:t>startall</a:t>
            </a:r>
            <a:r>
              <a:rPr lang="en-US" dirty="0"/>
              <a:t>, etc.)</a:t>
            </a:r>
          </a:p>
          <a:p>
            <a:pPr lvl="1"/>
            <a:r>
              <a:rPr lang="en-US" dirty="0"/>
              <a:t>Lots of pieces we can build on for collectives (</a:t>
            </a:r>
            <a:r>
              <a:rPr lang="en-US" dirty="0" err="1"/>
              <a:t>libnbc</a:t>
            </a:r>
            <a:r>
              <a:rPr lang="en-US" dirty="0"/>
              <a:t>, schedules, continuations)</a:t>
            </a:r>
          </a:p>
          <a:p>
            <a:r>
              <a:rPr lang="en-US" dirty="0"/>
              <a:t>Later: </a:t>
            </a:r>
            <a:r>
              <a:rPr lang="en-US" dirty="0" err="1"/>
              <a:t>Infiniband</a:t>
            </a:r>
            <a:r>
              <a:rPr lang="en-US" dirty="0"/>
              <a:t> NICs (NVIDIA, Cornelis), Intel accelerators, etc.</a:t>
            </a:r>
          </a:p>
        </p:txBody>
      </p:sp>
    </p:spTree>
    <p:extLst>
      <p:ext uri="{BB962C8B-B14F-4D97-AF65-F5344CB8AC3E}">
        <p14:creationId xmlns:p14="http://schemas.microsoft.com/office/powerpoint/2010/main" val="26728916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3B5E70-182E-8363-0FCE-E34345D25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Still lots of details to work out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72F07C-4D27-C0F3-BDD1-D15BE3A20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precisely should be the concurrency semantics of MPI queues</a:t>
            </a:r>
          </a:p>
          <a:p>
            <a:r>
              <a:rPr lang="en-US" dirty="0"/>
              <a:t>Are MPI queues a more general interface to progress engines (similar to some things that MPICH has examined)</a:t>
            </a:r>
          </a:p>
          <a:p>
            <a:r>
              <a:rPr lang="en-US" dirty="0"/>
              <a:t>How does this relate to stream-triggered one-sided (either HPE or what the one-side WG is looking at)?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MPI_Match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basically creates an underlying RMA window…. </a:t>
            </a:r>
          </a:p>
        </p:txBody>
      </p:sp>
    </p:spTree>
    <p:extLst>
      <p:ext uri="{BB962C8B-B14F-4D97-AF65-F5344CB8AC3E}">
        <p14:creationId xmlns:p14="http://schemas.microsoft.com/office/powerpoint/2010/main" val="19642776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A16B8-FB7D-770B-3226-4CE9D67F2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 and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FFD89-B86C-8DAF-F2D2-8C9AD2D92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Collaborators: Tony </a:t>
            </a:r>
            <a:r>
              <a:rPr lang="en-US" dirty="0" err="1"/>
              <a:t>Skjellum</a:t>
            </a:r>
            <a:r>
              <a:rPr lang="en-US" dirty="0"/>
              <a:t>, Puri Bangalore, Amanda Bienz, Derek Schafer, Matthew Dosanjh, </a:t>
            </a:r>
            <a:r>
              <a:rPr lang="en-US"/>
              <a:t>Hui Zhou, Jack </a:t>
            </a:r>
            <a:r>
              <a:rPr lang="en-US" dirty="0"/>
              <a:t>Lange, Trey White, many others</a:t>
            </a:r>
          </a:p>
          <a:p>
            <a:r>
              <a:rPr lang="en-US" dirty="0"/>
              <a:t>Funding: NNSA PSAAP III Program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Email: </a:t>
            </a:r>
            <a:r>
              <a:rPr lang="en-US" dirty="0">
                <a:hlinkClick r:id="rId2"/>
              </a:rPr>
              <a:t>patrickb@unm.edu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193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DF183B1-912C-2D5B-8137-66EFEB484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Identified Categories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D4D813-0E15-AD7B-FA36-39EF914A673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Area 1: GPU control path used: Stream or Kernel</a:t>
            </a:r>
          </a:p>
          <a:p>
            <a:pPr>
              <a:lnSpc>
                <a:spcPct val="120000"/>
              </a:lnSpc>
            </a:pPr>
            <a:r>
              <a:rPr lang="en-US" dirty="0"/>
              <a:t>Area 2: API Design Considerations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Reuses Existing MPI APIs or abstractions: Yes or No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Changes Existing MPI API Semantics: </a:t>
            </a:r>
            <a:br>
              <a:rPr lang="en-US" dirty="0"/>
            </a:br>
            <a:r>
              <a:rPr lang="en-US" dirty="0"/>
              <a:t>No, Strengthens, or Weakens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Separate MPI Operation Initialization and Starting: </a:t>
            </a:r>
            <a:br>
              <a:rPr lang="en-US" dirty="0"/>
            </a:br>
            <a:r>
              <a:rPr lang="en-US" dirty="0"/>
              <a:t>Yes or No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GPU MPI Operation Completion Support: </a:t>
            </a:r>
            <a:br>
              <a:rPr lang="en-US" dirty="0"/>
            </a:br>
            <a:r>
              <a:rPr lang="en-US" dirty="0"/>
              <a:t>All, Some, or None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Collective Communication Support: </a:t>
            </a:r>
            <a:br>
              <a:rPr lang="en-US" dirty="0"/>
            </a:br>
            <a:r>
              <a:rPr lang="en-US" dirty="0"/>
              <a:t>Full, Partial, Group, or None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56F3107-BCD1-A635-A53B-162DB7EF06E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Area 3: Ordering and Concurrency Considerations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MPI Operation Sequencing Abstraction: Yes or No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Sequencing Abstraction Semantics: Full or Partial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MPI Concurrency Standard Integration: </a:t>
            </a:r>
            <a:br>
              <a:rPr lang="en-US" dirty="0"/>
            </a:br>
            <a:r>
              <a:rPr lang="en-US" dirty="0"/>
              <a:t>Explicit, Implicit, or Unspecified</a:t>
            </a:r>
          </a:p>
          <a:p>
            <a:pPr>
              <a:lnSpc>
                <a:spcPct val="120000"/>
              </a:lnSpc>
            </a:pPr>
            <a:r>
              <a:rPr lang="en-US" dirty="0"/>
              <a:t>Area 4: Implementation Considerations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GPU/NIC Progress: Yes or No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Available Implementation or Evaluation: Yes or No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Multi-architecture Support: Yes, GPU, NIC, or No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D874D4-DA6D-E85C-4B64-E7377FCF1298}"/>
              </a:ext>
            </a:extLst>
          </p:cNvPr>
          <p:cNvSpPr txBox="1"/>
          <p:nvPr/>
        </p:nvSpPr>
        <p:spPr>
          <a:xfrm>
            <a:off x="1258775" y="5067306"/>
            <a:ext cx="9522050" cy="4025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b="1" dirty="0"/>
              <a:t>The full classification of 9 triggering proposals in these 12 categories is in our </a:t>
            </a:r>
            <a:r>
              <a:rPr lang="en-US" b="1" dirty="0" err="1"/>
              <a:t>EuroMPI</a:t>
            </a:r>
            <a:r>
              <a:rPr lang="en-US" b="1" dirty="0"/>
              <a:t> 2024 paper</a:t>
            </a:r>
          </a:p>
        </p:txBody>
      </p:sp>
    </p:spTree>
    <p:extLst>
      <p:ext uri="{BB962C8B-B14F-4D97-AF65-F5344CB8AC3E}">
        <p14:creationId xmlns:p14="http://schemas.microsoft.com/office/powerpoint/2010/main" val="1070791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DF183B1-912C-2D5B-8137-66EFEB484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Highlights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D4D813-0E15-AD7B-FA36-39EF914A67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850" y="1581785"/>
            <a:ext cx="5568950" cy="378269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Area 1: GPU control path: Stream or Kernel</a:t>
            </a:r>
          </a:p>
          <a:p>
            <a:pPr>
              <a:lnSpc>
                <a:spcPct val="120000"/>
              </a:lnSpc>
            </a:pPr>
            <a:r>
              <a:rPr lang="en-US" dirty="0"/>
              <a:t>Area 2: API Design Considerations</a:t>
            </a:r>
          </a:p>
          <a:p>
            <a:pPr lvl="1">
              <a:lnSpc>
                <a:spcPct val="120000"/>
              </a:lnSpc>
            </a:pPr>
            <a:r>
              <a:rPr lang="en-US" b="1" dirty="0"/>
              <a:t>Reuses Existing MPI APIs or abstractions: 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HPE One-side, Partitioning, MPI-GDS: Yes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HPE Two-sided, MPICH: No</a:t>
            </a:r>
          </a:p>
          <a:p>
            <a:pPr lvl="1">
              <a:lnSpc>
                <a:spcPct val="120000"/>
              </a:lnSpc>
            </a:pPr>
            <a:r>
              <a:rPr lang="en-US" b="1" dirty="0"/>
              <a:t>Separate Operation Initialization and Starting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MPICH, MPI-GS, Intel: No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Most others: Yes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Note: Most stream-triggered APIs rely on +X fence on enqueued waits; legality of host wait on stream-triggered request often not clear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56F3107-BCD1-A635-A53B-162DB7EF06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81785"/>
            <a:ext cx="5568950" cy="378269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Area 3: Ordering and Concurrency Considerations</a:t>
            </a:r>
          </a:p>
          <a:p>
            <a:pPr lvl="1">
              <a:lnSpc>
                <a:spcPct val="120000"/>
              </a:lnSpc>
            </a:pPr>
            <a:r>
              <a:rPr lang="en-US" b="1" dirty="0"/>
              <a:t>MPI Operation Sequencing Abstraction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HPE Two-sided, MPICH: Yes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HPE One-sided, Most others: No</a:t>
            </a:r>
          </a:p>
          <a:p>
            <a:pPr lvl="1">
              <a:lnSpc>
                <a:spcPct val="120000"/>
              </a:lnSpc>
            </a:pPr>
            <a:r>
              <a:rPr lang="en-US" b="1" dirty="0"/>
              <a:t>MPI Concurrency Standard Integration: </a:t>
            </a:r>
            <a:br>
              <a:rPr lang="en-US" b="1" dirty="0"/>
            </a:br>
            <a:r>
              <a:rPr lang="en-US" b="1" dirty="0"/>
              <a:t>Only MPICH provides additional clarity</a:t>
            </a:r>
          </a:p>
          <a:p>
            <a:pPr>
              <a:lnSpc>
                <a:spcPct val="120000"/>
              </a:lnSpc>
            </a:pPr>
            <a:r>
              <a:rPr lang="en-US" dirty="0"/>
              <a:t>Area 4: Implementation Considerations</a:t>
            </a:r>
          </a:p>
          <a:p>
            <a:pPr lvl="1">
              <a:lnSpc>
                <a:spcPct val="120000"/>
              </a:lnSpc>
            </a:pPr>
            <a:r>
              <a:rPr lang="en-US" b="1" dirty="0"/>
              <a:t>GPU/NIC Progress: Yes or No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HPE One-sided, Partitioning: Yes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HPE Two-sided, most others: No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7EC661-8F61-958C-EA18-D3E4514097F0}"/>
              </a:ext>
            </a:extLst>
          </p:cNvPr>
          <p:cNvSpPr txBox="1"/>
          <p:nvPr/>
        </p:nvSpPr>
        <p:spPr>
          <a:xfrm>
            <a:off x="1224362" y="5074942"/>
            <a:ext cx="9590876" cy="4025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b="1" dirty="0"/>
              <a:t>The full classification of 9 triggering proposals in these 12 categories is in our </a:t>
            </a:r>
            <a:r>
              <a:rPr lang="en-US" b="1" dirty="0" err="1"/>
              <a:t>EuroMPI</a:t>
            </a:r>
            <a:r>
              <a:rPr lang="en-US" b="1" dirty="0"/>
              <a:t> 2024 paper.</a:t>
            </a:r>
          </a:p>
        </p:txBody>
      </p:sp>
    </p:spTree>
    <p:extLst>
      <p:ext uri="{BB962C8B-B14F-4D97-AF65-F5344CB8AC3E}">
        <p14:creationId xmlns:p14="http://schemas.microsoft.com/office/powerpoint/2010/main" val="4172136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F27B8-0029-A393-286E-9D22DAB23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Gaps/Takeaways/Insights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A25C5-294F-4DAE-4F66-D4C3955C2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850" y="1825625"/>
            <a:ext cx="11290300" cy="3884295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2000" dirty="0"/>
              <a:t>Need to do something to prevent creating of dozens of new operations - persistence is promising but current semantics (both collective and p2p) are problematic </a:t>
            </a:r>
            <a:endParaRPr lang="en-US" sz="1600" dirty="0"/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2000" dirty="0"/>
              <a:t>Need a consistent way to cause or assert that remote partners are ready for communication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2000" dirty="0"/>
              <a:t>APIs lack a clear concurrency model between triggered operations and host operations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2000" dirty="0"/>
              <a:t>Limited support for GPU-triggered MPI collective communication (traditional or neighbor)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2000" dirty="0"/>
              <a:t>Completion of kernel-triggered operations dependent on features of the programming environment</a:t>
            </a:r>
          </a:p>
        </p:txBody>
      </p:sp>
    </p:spTree>
    <p:extLst>
      <p:ext uri="{BB962C8B-B14F-4D97-AF65-F5344CB8AC3E}">
        <p14:creationId xmlns:p14="http://schemas.microsoft.com/office/powerpoint/2010/main" val="3985119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B8706-C530-2F0C-4F37-55889CE26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did we learn? </a:t>
            </a:r>
            <a:br>
              <a:rPr lang="en-US" dirty="0"/>
            </a:br>
            <a:r>
              <a:rPr lang="en-US" dirty="0"/>
              <a:t>Principles for designing an MPI+X GPU API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3EC9-361B-04C0-2EDF-B4ADE9DAE6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849" y="1825625"/>
            <a:ext cx="11290299" cy="3782695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Focus on a two-sided stream triggering API that still allows one-sided data movement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Enqueuing starts and waits on operations is a natural API (e.g. MPI-ACX, MPICH, HPE Two-sided), and also potential provides a starting place for reasoning about progress and concurrency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Specify the operations to enqueue by building on/fixing persistence whenever possible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Leverage existing ideas for one-sided data movement of two-sided operations (e.g. </a:t>
            </a:r>
            <a:r>
              <a:rPr lang="en-US" dirty="0" err="1"/>
              <a:t>MPI_RSend_init</a:t>
            </a:r>
            <a:r>
              <a:rPr lang="en-US" dirty="0"/>
              <a:t> or an appropriate Info argument)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Include neighbor collectives from the beginning to enable aggregation of trigger/synch overheads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Leverage MPI Info arguments to provide hints about memory semantics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Define in tandem with development of C++ abstractions, benchmarks, and proxies for real hardware</a:t>
            </a:r>
          </a:p>
        </p:txBody>
      </p:sp>
    </p:spTree>
    <p:extLst>
      <p:ext uri="{BB962C8B-B14F-4D97-AF65-F5344CB8AC3E}">
        <p14:creationId xmlns:p14="http://schemas.microsoft.com/office/powerpoint/2010/main" val="604694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3A94971-1744-9258-E3E8-8E27E0863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we decided not to do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435AD2-6D8A-395C-A168-66B7A6885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Communicators with changed semantics (MPI-GDS, MPIX_STREAM prototype, others)</a:t>
            </a:r>
          </a:p>
          <a:p>
            <a:pPr lvl="1"/>
            <a:r>
              <a:rPr lang="en-US" dirty="0"/>
              <a:t>Breaks libraries those communicators are passed to</a:t>
            </a:r>
          </a:p>
          <a:p>
            <a:pPr lvl="1"/>
            <a:r>
              <a:rPr lang="en-US" dirty="0"/>
              <a:t>Overloads communicators even further</a:t>
            </a:r>
          </a:p>
          <a:p>
            <a:r>
              <a:rPr lang="en-US" dirty="0"/>
              <a:t>Prepare considered harmful</a:t>
            </a:r>
          </a:p>
          <a:p>
            <a:pPr lvl="1"/>
            <a:r>
              <a:rPr lang="en-US" dirty="0"/>
              <a:t>Requires host operation to ensure readiness on each iteration</a:t>
            </a:r>
          </a:p>
          <a:p>
            <a:pPr lvl="1"/>
            <a:r>
              <a:rPr lang="en-US" dirty="0"/>
              <a:t>Prevents programmer from guaranteeing readiness through other means</a:t>
            </a:r>
          </a:p>
          <a:p>
            <a:pPr lvl="1"/>
            <a:r>
              <a:rPr lang="en-US" dirty="0"/>
              <a:t>Prevents taking advantage of NICs that can rendezvous</a:t>
            </a:r>
          </a:p>
        </p:txBody>
      </p:sp>
    </p:spTree>
    <p:extLst>
      <p:ext uri="{BB962C8B-B14F-4D97-AF65-F5344CB8AC3E}">
        <p14:creationId xmlns:p14="http://schemas.microsoft.com/office/powerpoint/2010/main" val="962469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D5630-2575-A17C-0083-C17C57AEF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 (1): An MPI Queue 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9F3C7-C092-2286-763B-97233770E6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849" y="1489587"/>
            <a:ext cx="11290299" cy="411873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Abstraction to tie the starting/waiting of multiple operations in a progress engine with execution on a core/accelerator/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Pairing between an execution context and a progress engine context</a:t>
            </a:r>
          </a:p>
          <a:p>
            <a:pPr lvl="1"/>
            <a:r>
              <a:rPr lang="en-US" dirty="0"/>
              <a:t>Define concurrency semantics similar to </a:t>
            </a:r>
            <a:r>
              <a:rPr lang="en-US" dirty="0" err="1"/>
              <a:t>MPIX_Stream</a:t>
            </a:r>
            <a:r>
              <a:rPr lang="en-US" dirty="0"/>
              <a:t> 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MPI_Enqueue_startall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(queue,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MPI_Enqueue_waitall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(queue),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MPI_Enqueue_wait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(queue, req)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MPI_Queue_wait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(queue) – </a:t>
            </a:r>
            <a:r>
              <a:rPr lang="en-US" dirty="0"/>
              <a:t>portably fence an MPI stream from the host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Specific semantics of CUDA/MPI queue, </a:t>
            </a:r>
            <a:r>
              <a:rPr lang="en-US" dirty="0" err="1"/>
              <a:t>Pthread</a:t>
            </a:r>
            <a:r>
              <a:rPr lang="en-US" dirty="0"/>
              <a:t>/MPI queue in side documents</a:t>
            </a:r>
          </a:p>
          <a:p>
            <a:r>
              <a:rPr lang="en-US" dirty="0"/>
              <a:t>Example semantics questions</a:t>
            </a:r>
          </a:p>
          <a:p>
            <a:pPr lvl="1"/>
            <a:r>
              <a:rPr lang="en-US" dirty="0"/>
              <a:t>Should we allow enqueue wait or just </a:t>
            </a:r>
            <a:r>
              <a:rPr lang="en-US" dirty="0" err="1"/>
              <a:t>waitall</a:t>
            </a:r>
            <a:r>
              <a:rPr lang="en-US" dirty="0"/>
              <a:t>? Need wait for reasons show later</a:t>
            </a:r>
          </a:p>
          <a:p>
            <a:pPr lvl="1"/>
            <a:r>
              <a:rPr lang="en-US" dirty="0"/>
              <a:t>Can you enqueue a wait to a queue for a request started on another queue?</a:t>
            </a:r>
          </a:p>
          <a:p>
            <a:pPr lvl="1"/>
            <a:r>
              <a:rPr lang="en-US" dirty="0"/>
              <a:t>Are operations on the same communicator on different queues logically concurrent?</a:t>
            </a:r>
          </a:p>
        </p:txBody>
      </p:sp>
    </p:spTree>
    <p:extLst>
      <p:ext uri="{BB962C8B-B14F-4D97-AF65-F5344CB8AC3E}">
        <p14:creationId xmlns:p14="http://schemas.microsoft.com/office/powerpoint/2010/main" val="4215009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D17EF60-6276-BBFD-8E80-385298DFE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</a:t>
            </a:r>
            <a:r>
              <a:rPr lang="en-US" dirty="0">
                <a:sym typeface="Wingdings" pitchFamily="2" charset="2"/>
              </a:rPr>
              <a:t> (2): Fix Persistence Semantics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D524FA-A26E-5E59-DD57-220DDFF86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850" y="1519085"/>
            <a:ext cx="11290300" cy="399779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Goal: Enqueue persistent requests to queue</a:t>
            </a:r>
          </a:p>
          <a:p>
            <a:pPr lvl="1"/>
            <a:r>
              <a:rPr lang="en-US" dirty="0"/>
              <a:t>Problem: Want to know exact remote buffer to put data into (p2p)</a:t>
            </a:r>
          </a:p>
          <a:p>
            <a:pPr lvl="1"/>
            <a:r>
              <a:rPr lang="en-US" dirty="0"/>
              <a:t>Problem: Need to know that persistent request is fully initialized (collective)</a:t>
            </a:r>
          </a:p>
          <a:p>
            <a:r>
              <a:rPr lang="en-US" dirty="0"/>
              <a:t>Solution: Provide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MPI_Match</a:t>
            </a:r>
            <a:r>
              <a:rPr lang="en-US" dirty="0"/>
              <a:t> to lock persistent request semantics </a:t>
            </a:r>
          </a:p>
          <a:p>
            <a:pPr lvl="1"/>
            <a:r>
              <a:rPr lang="en-US" dirty="0"/>
              <a:t>New request has a fixed destination buffer/communication partner</a:t>
            </a:r>
          </a:p>
          <a:p>
            <a:pPr lvl="1"/>
            <a:r>
              <a:rPr lang="en-US" dirty="0"/>
              <a:t>Once per initialization, meant for host-based operation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MPI_Match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(req),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MPI_Matchall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MPI_Imatch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(req, 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matchreq</a:t>
            </a:r>
            <a:r>
              <a:rPr lang="en-US" dirty="0">
                <a:cs typeface="Courier New" panose="02070309020205020404" pitchFamily="49" charset="0"/>
              </a:rPr>
              <a:t>)</a:t>
            </a:r>
          </a:p>
          <a:p>
            <a:r>
              <a:rPr lang="en-US" dirty="0">
                <a:cs typeface="Courier New" panose="02070309020205020404" pitchFamily="49" charset="0"/>
              </a:rPr>
              <a:t>Example semantics questions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Should this change the semantics of existing requests or make a new request?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Should there be a persistent version of this that can also be enqueued?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Is this new semantics about requests, e.g. do we need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MPI_Ismatched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(req)</a:t>
            </a:r>
          </a:p>
        </p:txBody>
      </p:sp>
    </p:spTree>
    <p:extLst>
      <p:ext uri="{BB962C8B-B14F-4D97-AF65-F5344CB8AC3E}">
        <p14:creationId xmlns:p14="http://schemas.microsoft.com/office/powerpoint/2010/main" val="2021738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UP-ECS-ppt-tmplt-unm-16-9[1].pptx" id="{FCC8ADEF-FC71-B441-85DA-EF612B34635C}" vid="{1DA771D1-214D-9945-A476-D88365878E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39714</TotalTime>
  <Words>2394</Words>
  <Application>Microsoft Macintosh PowerPoint</Application>
  <PresentationFormat>Widescreen</PresentationFormat>
  <Paragraphs>224</Paragraphs>
  <Slides>25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Courier New</vt:lpstr>
      <vt:lpstr>Wingdings</vt:lpstr>
      <vt:lpstr>Office Theme</vt:lpstr>
      <vt:lpstr>A Strawman for MPI Two-Sided Stream Triggering</vt:lpstr>
      <vt:lpstr>Step one: Current Proposals</vt:lpstr>
      <vt:lpstr>Identified Categories</vt:lpstr>
      <vt:lpstr>Category Highlights</vt:lpstr>
      <vt:lpstr>Key Gaps/Takeaways/Insights</vt:lpstr>
      <vt:lpstr>What did we learn?  Principles for designing an MPI+X GPU API</vt:lpstr>
      <vt:lpstr>Things we decided not to do</vt:lpstr>
      <vt:lpstr>Strawman (1): An MPI Queue Abstraction</vt:lpstr>
      <vt:lpstr>Strawman (2): Fix Persistence Semantics</vt:lpstr>
      <vt:lpstr>Strawman (3): One-sided data movement and MPI_Info</vt:lpstr>
      <vt:lpstr>Implementation challenges influence API designs: Understanding a GPU ping pong</vt:lpstr>
      <vt:lpstr>A simple two-sided GPU ping pong has significant overheads: 20µs</vt:lpstr>
      <vt:lpstr>Real Persistent Two-sided or Clever One-sided can amortize away message overheads: 18µs</vt:lpstr>
      <vt:lpstr>Stream Triggering wants to get rid of kernel launch overheads: 16µs</vt:lpstr>
      <vt:lpstr>If we could somehow get rid of the GPU cache to NIC memory barriers: 14µs</vt:lpstr>
      <vt:lpstr>This bears out on AMD MI250X/Slingshot 11</vt:lpstr>
      <vt:lpstr>Stream Triggered MPI Ping Pong - Setup</vt:lpstr>
      <vt:lpstr>Stream Triggered MPI Ping Pong - Ping</vt:lpstr>
      <vt:lpstr>Stream Triggered MPI Ping Pong - Pong</vt:lpstr>
      <vt:lpstr>Original Code: Cabana Persistent Irregular Halo Exchange</vt:lpstr>
      <vt:lpstr>First Cut at Stream Triggering</vt:lpstr>
      <vt:lpstr>Full P2P Version</vt:lpstr>
      <vt:lpstr>Current Prototype Status</vt:lpstr>
      <vt:lpstr>Still lots of details to work out</vt:lpstr>
      <vt:lpstr>Thanks and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Patrick Bridges</dc:creator>
  <cp:lastModifiedBy>Patrick Bridges</cp:lastModifiedBy>
  <cp:revision>20</cp:revision>
  <cp:lastPrinted>2024-09-26T01:19:12Z</cp:lastPrinted>
  <dcterms:created xsi:type="dcterms:W3CDTF">2024-08-12T15:42:44Z</dcterms:created>
  <dcterms:modified xsi:type="dcterms:W3CDTF">2025-06-25T15:49:00Z</dcterms:modified>
</cp:coreProperties>
</file>