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7" r:id="rId4"/>
    <p:sldId id="257" r:id="rId5"/>
    <p:sldId id="268" r:id="rId6"/>
    <p:sldId id="269" r:id="rId7"/>
    <p:sldId id="260" r:id="rId8"/>
    <p:sldId id="261" r:id="rId9"/>
    <p:sldId id="281" r:id="rId10"/>
    <p:sldId id="277" r:id="rId11"/>
    <p:sldId id="262" r:id="rId12"/>
    <p:sldId id="279" r:id="rId13"/>
    <p:sldId id="270" r:id="rId14"/>
    <p:sldId id="266" r:id="rId15"/>
    <p:sldId id="271" r:id="rId16"/>
    <p:sldId id="273" r:id="rId17"/>
    <p:sldId id="280" r:id="rId18"/>
    <p:sldId id="276" r:id="rId19"/>
    <p:sldId id="282" r:id="rId20"/>
    <p:sldId id="290" r:id="rId21"/>
    <p:sldId id="264" r:id="rId22"/>
    <p:sldId id="283" r:id="rId23"/>
    <p:sldId id="267" r:id="rId24"/>
    <p:sldId id="288" r:id="rId25"/>
    <p:sldId id="284" r:id="rId26"/>
    <p:sldId id="263" r:id="rId27"/>
    <p:sldId id="275" r:id="rId28"/>
    <p:sldId id="291" r:id="rId29"/>
    <p:sldId id="292" r:id="rId30"/>
    <p:sldId id="293" r:id="rId31"/>
    <p:sldId id="285" r:id="rId32"/>
    <p:sldId id="286" r:id="rId33"/>
    <p:sldId id="2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59" autoAdjust="0"/>
    <p:restoredTop sz="97010" autoAdjust="0"/>
  </p:normalViewPr>
  <p:slideViewPr>
    <p:cSldViewPr snapToObjects="1" showGuides="1">
      <p:cViewPr varScale="1">
        <p:scale>
          <a:sx n="143" d="100"/>
          <a:sy n="143" d="100"/>
        </p:scale>
        <p:origin x="-976" y="-112"/>
      </p:cViewPr>
      <p:guideLst>
        <p:guide orient="horz" pos="268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 and FINALIZE issues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Madrid, September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Hybrid WG</a:t>
            </a:r>
          </a:p>
          <a:p>
            <a:r>
              <a:rPr lang="en-US" dirty="0" smtClean="0"/>
              <a:t>Jeff Squyres</a:t>
            </a:r>
          </a:p>
          <a:p>
            <a:r>
              <a:rPr lang="en-US" dirty="0" smtClean="0"/>
              <a:t>v0.7 </a:t>
            </a:r>
            <a:r>
              <a:rPr lang="en-US" dirty="0" smtClean="0"/>
              <a:t>– </a:t>
            </a:r>
            <a:r>
              <a:rPr lang="en-US" dirty="0" smtClean="0"/>
              <a:t>12</a:t>
            </a:r>
            <a:r>
              <a:rPr lang="en-US" dirty="0" smtClean="0"/>
              <a:t> Sep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level determination</a:t>
            </a:r>
          </a:p>
          <a:p>
            <a:pPr lvl="1"/>
            <a:r>
              <a:rPr lang="en-US" dirty="0" smtClean="0"/>
              <a:t>Set by the initializing call to INIT</a:t>
            </a:r>
            <a:br>
              <a:rPr lang="en-US" dirty="0" smtClean="0"/>
            </a:br>
            <a:r>
              <a:rPr lang="en-US" dirty="0" smtClean="0"/>
              <a:t>(at the beginning of the epoch)</a:t>
            </a:r>
          </a:p>
          <a:p>
            <a:pPr lvl="1"/>
            <a:r>
              <a:rPr lang="en-US" dirty="0" smtClean="0"/>
              <a:t>“Requested” level </a:t>
            </a:r>
            <a:r>
              <a:rPr lang="en-US" i="1" u="sng" dirty="0" smtClean="0"/>
              <a:t>may</a:t>
            </a:r>
            <a:r>
              <a:rPr lang="en-US" dirty="0" smtClean="0"/>
              <a:t> be ignored by subsequent calls to INIT in the same epoch</a:t>
            </a:r>
          </a:p>
          <a:p>
            <a:pPr lvl="1"/>
            <a:r>
              <a:rPr lang="en-US" dirty="0" smtClean="0"/>
              <a:t>“Provided” may not be decreased during an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FINALIZE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Must call FINALIZE as many times as INIT was called</a:t>
            </a:r>
          </a:p>
          <a:p>
            <a:r>
              <a:rPr lang="en-US" dirty="0" smtClean="0"/>
              <a:t>Erroneous to call FINALIZE outside of MPI epoch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obey MPI thread level</a:t>
            </a:r>
          </a:p>
          <a:p>
            <a:pPr lvl="1"/>
            <a:r>
              <a:rPr lang="en-US" dirty="0" smtClean="0"/>
              <a:t>In THREAD_MULTIPLE, FINALIZE must be thread safe</a:t>
            </a:r>
          </a:p>
          <a:p>
            <a:pPr lvl="1"/>
            <a:r>
              <a:rPr lang="en-US" dirty="0" smtClean="0"/>
              <a:t>…just like all other MPI calls</a:t>
            </a:r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FINALIZE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All calls to FINALIZE behave as if they decrement internal ref count</a:t>
            </a:r>
          </a:p>
          <a:p>
            <a:pPr lvl="1"/>
            <a:r>
              <a:rPr lang="en-US" dirty="0" smtClean="0"/>
              <a:t>Will actually finalize / close the epoch once ref count reaches zero</a:t>
            </a:r>
          </a:p>
        </p:txBody>
      </p:sp>
    </p:spTree>
    <p:extLst>
      <p:ext uri="{BB962C8B-B14F-4D97-AF65-F5344CB8AC3E}">
        <p14:creationId xmlns:p14="http://schemas.microsoft.com/office/powerpoint/2010/main" val="110885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are still collective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…but only when they open / close an epoch</a:t>
            </a:r>
          </a:p>
          <a:p>
            <a:pPr lvl="1"/>
            <a:r>
              <a:rPr lang="en-US" dirty="0" smtClean="0"/>
              <a:t>Otherwise, they are local-only operations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use-case / example coming later </a:t>
            </a:r>
            <a:r>
              <a:rPr lang="en-US" dirty="0"/>
              <a:t>(</a:t>
            </a:r>
            <a:r>
              <a:rPr lang="en-US" dirty="0" smtClean="0"/>
              <a:t>be patient)</a:t>
            </a:r>
            <a:endParaRPr lang="en-US" dirty="0" smtClean="0"/>
          </a:p>
          <a:p>
            <a:pPr lvl="1"/>
            <a:r>
              <a:rPr lang="en-US" dirty="0" smtClean="0"/>
              <a:t>Behave as if they are increments / decrements on ref count (advice to implementers)</a:t>
            </a:r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</a:t>
            </a:r>
            <a:r>
              <a:rPr lang="en-US" dirty="0" smtClean="0"/>
              <a:t>completes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pPr lvl="1"/>
            <a:r>
              <a:rPr lang="en-US" dirty="0" smtClean="0"/>
              <a:t>Concept cannot be deprecated because of THREAD_FUNNELED</a:t>
            </a:r>
          </a:p>
          <a:p>
            <a:pPr marL="457200" lvl="1" indent="0">
              <a:buNone/>
            </a:pPr>
            <a:r>
              <a:rPr lang="en-US" dirty="0" smtClean="0"/>
              <a:t>…more on this topic later…</a:t>
            </a:r>
          </a:p>
          <a:p>
            <a:r>
              <a:rPr lang="en-US" dirty="0" smtClean="0"/>
              <a:t>In MPI-3, 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Open questions: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this still matter?  We don’t think so.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anyone know why this restriction exists?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(need to poll implementers)</a:t>
            </a:r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QUERY_THREAD / IS_THREAD_MAIN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Must always be thread safe</a:t>
            </a:r>
          </a:p>
          <a:p>
            <a:pPr lvl="1"/>
            <a:r>
              <a:rPr lang="en-US" dirty="0" smtClean="0"/>
              <a:t>Any thread can call these functions at any time</a:t>
            </a:r>
          </a:p>
          <a:p>
            <a:pPr lvl="1"/>
            <a:r>
              <a:rPr lang="en-US" dirty="0" smtClean="0"/>
              <a:t>…regardless of MPI thread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5379" y="2198414"/>
            <a:ext cx="2601310" cy="2461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MPI_QUERY_THREAD();</a:t>
            </a:r>
          </a:p>
          <a:p>
            <a:r>
              <a:rPr lang="en-US" dirty="0">
                <a:solidFill>
                  <a:schemeClr val="bg1"/>
                </a:solidFill>
              </a:rPr>
              <a:t>if SERIALIZED: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THREAD_LOCK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THREAD_UNLOCK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else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endif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INITIALIZED /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change these functions at all</a:t>
            </a:r>
          </a:p>
          <a:p>
            <a:pPr lvl="1"/>
            <a:r>
              <a:rPr lang="en-US" dirty="0"/>
              <a:t>I.e., keep the current (non-thread safe) definitions</a:t>
            </a:r>
          </a:p>
          <a:p>
            <a:r>
              <a:rPr lang="en-US" dirty="0" smtClean="0"/>
              <a:t>In fact, deprecate them!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ationale for why they are being deprecated: inherent race condition between multiple threads calling MPI_INIT and MPI_INITIALIZED</a:t>
            </a:r>
          </a:p>
        </p:txBody>
      </p:sp>
    </p:spTree>
    <p:extLst>
      <p:ext uri="{BB962C8B-B14F-4D97-AF65-F5344CB8AC3E}">
        <p14:creationId xmlns:p14="http://schemas.microsoft.com/office/powerpoint/2010/main" val="12510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libraries in a process INIT with THREAD_SINGLE in different threads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rroneous; MPI doesn’t define what happens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But likely, the only reasonable choice is to abort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30275" y="3657600"/>
            <a:ext cx="7175500" cy="286475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733801"/>
            <a:ext cx="3200399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SINGLE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40" y="5200152"/>
            <a:ext cx="2839358" cy="1293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Erroneous!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5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Workarounds: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 with THREAD_MULTIPLE before libraries, or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and run both in a single thread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55378"/>
            <a:ext cx="3717925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MPI_INIT_THREAD(MULTIPLE)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i="1" dirty="0">
                <a:solidFill>
                  <a:srgbClr val="0000FF"/>
                </a:solidFill>
              </a:rPr>
              <a:t>returns provided</a:t>
            </a:r>
            <a:r>
              <a:rPr lang="en-US" i="1" dirty="0" smtClean="0">
                <a:solidFill>
                  <a:srgbClr val="0000FF"/>
                </a:solidFill>
              </a:rPr>
              <a:t>=MULTIPLE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325" y="3977235"/>
            <a:ext cx="1548017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MPI_INIT_-THREAD</a:t>
            </a:r>
          </a:p>
          <a:p>
            <a:pPr algn="ctr"/>
            <a:r>
              <a:rPr lang="en-US" dirty="0" smtClean="0"/>
              <a:t>(SINGLE)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=MULTIPLE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5645" y="3977235"/>
            <a:ext cx="1548017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MPI_INIT_-THREAD</a:t>
            </a:r>
          </a:p>
          <a:p>
            <a:pPr algn="ctr"/>
            <a:r>
              <a:rPr lang="en-US" dirty="0" smtClean="0"/>
              <a:t>(SINGLE)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provided=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MULTIPLE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3255378"/>
            <a:ext cx="3717925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15181" y="4008437"/>
            <a:ext cx="3292475" cy="2239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MPI_INIT_THREAD(SINGLE)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provided=SINGLE</a:t>
            </a:r>
            <a:endParaRPr lang="en-US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Library </a:t>
            </a:r>
            <a:r>
              <a:rPr lang="en-US" dirty="0" smtClean="0"/>
              <a:t>2</a:t>
            </a:r>
            <a:endParaRPr lang="en-US" dirty="0"/>
          </a:p>
          <a:p>
            <a:pPr algn="ctr"/>
            <a:r>
              <a:rPr lang="en-US" dirty="0"/>
              <a:t>MPI_INIT_THREAD(SINGLE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provided=SINGLE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3" name="Curved Connector 12"/>
          <p:cNvCxnSpPr>
            <a:endCxn id="4" idx="1"/>
          </p:cNvCxnSpPr>
          <p:nvPr/>
        </p:nvCxnSpPr>
        <p:spPr>
          <a:xfrm rot="5400000">
            <a:off x="-425134" y="3473134"/>
            <a:ext cx="2450468" cy="381000"/>
          </a:xfrm>
          <a:prstGeom prst="curvedConnector4">
            <a:avLst>
              <a:gd name="adj1" fmla="val 426"/>
              <a:gd name="adj2" fmla="val 16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endCxn id="9" idx="3"/>
          </p:cNvCxnSpPr>
          <p:nvPr/>
        </p:nvCxnSpPr>
        <p:spPr>
          <a:xfrm rot="16200000" flipH="1">
            <a:off x="6958330" y="3328672"/>
            <a:ext cx="1917067" cy="1203323"/>
          </a:xfrm>
          <a:prstGeom prst="curvedConnector4">
            <a:avLst>
              <a:gd name="adj1" fmla="val 475"/>
              <a:gd name="adj2" fmla="val 13002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rot="8910797">
            <a:off x="435766" y="4741446"/>
            <a:ext cx="287005" cy="29483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3237710">
            <a:off x="8414594" y="4743980"/>
            <a:ext cx="287005" cy="29483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vercome </a:t>
            </a:r>
            <a:r>
              <a:rPr lang="en-US" dirty="0"/>
              <a:t>limitations while using MPI </a:t>
            </a:r>
            <a:r>
              <a:rPr lang="en-US" dirty="0" smtClean="0"/>
              <a:t>with stacked </a:t>
            </a:r>
            <a:r>
              <a:rPr lang="en-US" dirty="0"/>
              <a:t>and threaded </a:t>
            </a:r>
            <a:r>
              <a:rPr lang="en-US" dirty="0" smtClean="0"/>
              <a:t>libraries in a single MPI process</a:t>
            </a:r>
          </a:p>
          <a:p>
            <a:pPr lvl="1"/>
            <a:r>
              <a:rPr lang="en-US" dirty="0" smtClean="0"/>
              <a:t>Stacked: single </a:t>
            </a:r>
            <a:r>
              <a:rPr lang="en-US" dirty="0"/>
              <a:t>INIT/FINALIZE limitation requires each library to have global knowledge </a:t>
            </a:r>
            <a:r>
              <a:rPr lang="en-US" dirty="0" smtClean="0"/>
              <a:t>of </a:t>
            </a:r>
            <a:r>
              <a:rPr lang="en-US" dirty="0"/>
              <a:t>who else is using </a:t>
            </a:r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Threaded: </a:t>
            </a:r>
            <a:r>
              <a:rPr lang="en-US" dirty="0"/>
              <a:t>there are race </a:t>
            </a:r>
            <a:r>
              <a:rPr lang="en-US" dirty="0" smtClean="0"/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0275" y="3657600"/>
            <a:ext cx="7175500" cy="286475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libraries in a process INIT with FUNNELED or SERIALIZED in different threads</a:t>
            </a:r>
          </a:p>
          <a:p>
            <a:pPr lvl="1"/>
            <a:r>
              <a:rPr lang="en-US" dirty="0" smtClean="0"/>
              <a:t>Similar to SINGLE (slide 18): this is erroneous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0339" y="3964191"/>
            <a:ext cx="2839358" cy="17508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</a:t>
            </a:r>
          </a:p>
          <a:p>
            <a:pPr algn="ctr"/>
            <a:r>
              <a:rPr lang="en-US" dirty="0" smtClean="0"/>
              <a:t>(FUNNELED)</a:t>
            </a:r>
          </a:p>
          <a:p>
            <a:pPr algn="ctr"/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provided=FUNNELED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40" y="4572000"/>
            <a:ext cx="2839358" cy="17508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MPI_INIT_THREAD</a:t>
            </a:r>
          </a:p>
          <a:p>
            <a:pPr algn="ctr"/>
            <a:r>
              <a:rPr lang="en-US" dirty="0" smtClean="0"/>
              <a:t>(FUNNELED)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Erroneous!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70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Never actually finalize MPI, even when ref count decrements to 0</a:t>
            </a:r>
          </a:p>
          <a:p>
            <a:pPr lvl="1"/>
            <a:r>
              <a:rPr lang="en-US" dirty="0" smtClean="0"/>
              <a:t>Maybe 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i="1" dirty="0" smtClean="0"/>
              <a:t>But still must behave as if finalized when ref count decrements to 0 </a:t>
            </a:r>
            <a:r>
              <a:rPr lang="en-US" dirty="0" smtClean="0"/>
              <a:t>(e.g., </a:t>
            </a:r>
            <a:r>
              <a:rPr lang="en-US" dirty="0" smtClean="0"/>
              <a:t>MPI handles go stale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Never change thread level after </a:t>
            </a:r>
            <a:r>
              <a:rPr lang="en-US" dirty="0" smtClean="0"/>
              <a:t>first MPI epoch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Actually finalizes MPI when ref count gets to 0</a:t>
            </a:r>
          </a:p>
          <a:p>
            <a:pPr lvl="1"/>
            <a:r>
              <a:rPr lang="en-US" dirty="0" smtClean="0"/>
              <a:t>Release internal resources, etc.</a:t>
            </a:r>
          </a:p>
          <a:p>
            <a:r>
              <a:rPr lang="en-US" dirty="0" smtClean="0"/>
              <a:t>Re-initializes at next MPI epoch</a:t>
            </a:r>
          </a:p>
          <a:p>
            <a:pPr lvl="1"/>
            <a:r>
              <a:rPr lang="en-US" dirty="0" smtClean="0"/>
              <a:t>Allow new thread level for new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45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threads /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MPI_INIT</a:t>
            </a:r>
          </a:p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44958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  <a:endCxn id="5" idx="1"/>
          </p:cNvCxnSpPr>
          <p:nvPr/>
        </p:nvCxnSpPr>
        <p:spPr>
          <a:xfrm flipV="1">
            <a:off x="2133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6" idx="1"/>
          </p:cNvCxnSpPr>
          <p:nvPr/>
        </p:nvCxnSpPr>
        <p:spPr>
          <a:xfrm>
            <a:off x="2133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7" idx="1"/>
          </p:cNvCxnSpPr>
          <p:nvPr/>
        </p:nvCxnSpPr>
        <p:spPr>
          <a:xfrm>
            <a:off x="2133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8" idx="1"/>
          </p:cNvCxnSpPr>
          <p:nvPr/>
        </p:nvCxnSpPr>
        <p:spPr>
          <a:xfrm>
            <a:off x="4191000" y="39243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1"/>
          </p:cNvCxnSpPr>
          <p:nvPr/>
        </p:nvCxnSpPr>
        <p:spPr>
          <a:xfrm>
            <a:off x="4191000" y="48387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10" idx="1"/>
          </p:cNvCxnSpPr>
          <p:nvPr/>
        </p:nvCxnSpPr>
        <p:spPr>
          <a:xfrm>
            <a:off x="4191000" y="57531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11" idx="1"/>
          </p:cNvCxnSpPr>
          <p:nvPr/>
        </p:nvCxnSpPr>
        <p:spPr>
          <a:xfrm flipV="1">
            <a:off x="6324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3"/>
            <a:endCxn id="11" idx="1"/>
          </p:cNvCxnSpPr>
          <p:nvPr/>
        </p:nvCxnSpPr>
        <p:spPr>
          <a:xfrm>
            <a:off x="6324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3"/>
            <a:endCxn id="11" idx="1"/>
          </p:cNvCxnSpPr>
          <p:nvPr/>
        </p:nvCxnSpPr>
        <p:spPr>
          <a:xfrm>
            <a:off x="6324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81800" y="3805535"/>
            <a:ext cx="2213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can happen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2000" y="6477000"/>
            <a:ext cx="762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45726" y="6477000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threads /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MPI_INIT</a:t>
            </a:r>
          </a:p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35814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  <a:endCxn id="5" idx="1"/>
          </p:cNvCxnSpPr>
          <p:nvPr/>
        </p:nvCxnSpPr>
        <p:spPr>
          <a:xfrm flipV="1">
            <a:off x="2133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6" idx="1"/>
          </p:cNvCxnSpPr>
          <p:nvPr/>
        </p:nvCxnSpPr>
        <p:spPr>
          <a:xfrm>
            <a:off x="2133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7" idx="1"/>
          </p:cNvCxnSpPr>
          <p:nvPr/>
        </p:nvCxnSpPr>
        <p:spPr>
          <a:xfrm>
            <a:off x="2133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8" idx="1"/>
          </p:cNvCxnSpPr>
          <p:nvPr/>
        </p:nvCxnSpPr>
        <p:spPr>
          <a:xfrm>
            <a:off x="4191000" y="39243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1"/>
          </p:cNvCxnSpPr>
          <p:nvPr/>
        </p:nvCxnSpPr>
        <p:spPr>
          <a:xfrm>
            <a:off x="4191000" y="48387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10" idx="1"/>
          </p:cNvCxnSpPr>
          <p:nvPr/>
        </p:nvCxnSpPr>
        <p:spPr>
          <a:xfrm>
            <a:off x="4191000" y="57531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28" idx="1"/>
          </p:cNvCxnSpPr>
          <p:nvPr/>
        </p:nvCxnSpPr>
        <p:spPr>
          <a:xfrm>
            <a:off x="6324600" y="5753100"/>
            <a:ext cx="69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3"/>
            <a:endCxn id="26" idx="1"/>
          </p:cNvCxnSpPr>
          <p:nvPr/>
        </p:nvCxnSpPr>
        <p:spPr>
          <a:xfrm>
            <a:off x="6324600" y="4838700"/>
            <a:ext cx="689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3"/>
            <a:endCxn id="11" idx="1"/>
          </p:cNvCxnSpPr>
          <p:nvPr/>
        </p:nvCxnSpPr>
        <p:spPr>
          <a:xfrm>
            <a:off x="6324600" y="39243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460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This can also happen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4132" y="44958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7864" y="54102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62000" y="6477000"/>
            <a:ext cx="762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45726" y="6477000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80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COMM_WORLD rank may change</a:t>
            </a:r>
          </a:p>
          <a:p>
            <a:pPr lvl="1"/>
            <a:r>
              <a:rPr lang="en-US" dirty="0"/>
              <a:t>If an </a:t>
            </a:r>
            <a:r>
              <a:rPr lang="en-US" dirty="0" smtClean="0"/>
              <a:t>MPI process </a:t>
            </a:r>
            <a:r>
              <a:rPr lang="en-US" dirty="0"/>
              <a:t>exists outside of MPI epoch, its COMM_WORLD rank may change </a:t>
            </a:r>
            <a:r>
              <a:rPr lang="en-US" dirty="0" smtClean="0"/>
              <a:t>@ next epoch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620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44764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53908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609600" y="39049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609600" y="48193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1"/>
          </p:cNvCxnSpPr>
          <p:nvPr/>
        </p:nvCxnSpPr>
        <p:spPr>
          <a:xfrm>
            <a:off x="609600" y="57337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35568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44712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53856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48200" y="35568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8200" y="44712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648200" y="53856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400800" y="35568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400800" y="44712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00800" y="53856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cxnSp>
        <p:nvCxnSpPr>
          <p:cNvPr id="32" name="Straight Connector 31"/>
          <p:cNvCxnSpPr>
            <a:stCxn id="4" idx="3"/>
            <a:endCxn id="15" idx="1"/>
          </p:cNvCxnSpPr>
          <p:nvPr/>
        </p:nvCxnSpPr>
        <p:spPr>
          <a:xfrm flipV="1">
            <a:off x="2514600" y="38997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3"/>
            <a:endCxn id="16" idx="1"/>
          </p:cNvCxnSpPr>
          <p:nvPr/>
        </p:nvCxnSpPr>
        <p:spPr>
          <a:xfrm flipV="1">
            <a:off x="2514600" y="48141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3"/>
            <a:endCxn id="17" idx="1"/>
          </p:cNvCxnSpPr>
          <p:nvPr/>
        </p:nvCxnSpPr>
        <p:spPr>
          <a:xfrm flipV="1">
            <a:off x="2514600" y="57285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3"/>
            <a:endCxn id="18" idx="1"/>
          </p:cNvCxnSpPr>
          <p:nvPr/>
        </p:nvCxnSpPr>
        <p:spPr>
          <a:xfrm>
            <a:off x="4267200" y="38997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3"/>
            <a:endCxn id="19" idx="1"/>
          </p:cNvCxnSpPr>
          <p:nvPr/>
        </p:nvCxnSpPr>
        <p:spPr>
          <a:xfrm>
            <a:off x="4267200" y="48141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" idx="3"/>
            <a:endCxn id="20" idx="1"/>
          </p:cNvCxnSpPr>
          <p:nvPr/>
        </p:nvCxnSpPr>
        <p:spPr>
          <a:xfrm>
            <a:off x="4267200" y="57285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0" idx="3"/>
            <a:endCxn id="26" idx="1"/>
          </p:cNvCxnSpPr>
          <p:nvPr/>
        </p:nvCxnSpPr>
        <p:spPr>
          <a:xfrm>
            <a:off x="6019800" y="57285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3"/>
            <a:endCxn id="25" idx="1"/>
          </p:cNvCxnSpPr>
          <p:nvPr/>
        </p:nvCxnSpPr>
        <p:spPr>
          <a:xfrm>
            <a:off x="6019800" y="48141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8" idx="3"/>
            <a:endCxn id="24" idx="1"/>
          </p:cNvCxnSpPr>
          <p:nvPr/>
        </p:nvCxnSpPr>
        <p:spPr>
          <a:xfrm>
            <a:off x="6019800" y="38997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4" idx="3"/>
          </p:cNvCxnSpPr>
          <p:nvPr/>
        </p:nvCxnSpPr>
        <p:spPr>
          <a:xfrm>
            <a:off x="7772400" y="389970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5" idx="3"/>
          </p:cNvCxnSpPr>
          <p:nvPr/>
        </p:nvCxnSpPr>
        <p:spPr>
          <a:xfrm>
            <a:off x="7772400" y="481410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6" idx="3"/>
          </p:cNvCxnSpPr>
          <p:nvPr/>
        </p:nvCxnSpPr>
        <p:spPr>
          <a:xfrm>
            <a:off x="7772400" y="5728505"/>
            <a:ext cx="381000" cy="5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245576" y="3464776"/>
            <a:ext cx="228600" cy="2743200"/>
          </a:xfrm>
          <a:prstGeom prst="roundRect">
            <a:avLst/>
          </a:prstGeom>
          <a:noFill/>
          <a:ln w="76200" cmpd="sng"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494432" y="3437347"/>
            <a:ext cx="228600" cy="2743200"/>
          </a:xfrm>
          <a:prstGeom prst="roundRect">
            <a:avLst/>
          </a:prstGeom>
          <a:noFill/>
          <a:ln w="76200" cmpd="sng">
            <a:solidFill>
              <a:srgbClr val="F7964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09600" y="6477000"/>
            <a:ext cx="754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45726" y="6477000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30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in the process closing an epoch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628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66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554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15163" y="577882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4714916" y="2286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4724400" y="4191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6210300" y="4914900"/>
            <a:ext cx="19050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INIT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3733799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4953000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7543800" y="1676400"/>
            <a:ext cx="1371600" cy="1905000"/>
          </a:xfrm>
          <a:prstGeom prst="wedgeRoundRectCallout">
            <a:avLst>
              <a:gd name="adj1" fmla="val -76302"/>
              <a:gd name="adj2" fmla="val 75275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block until FINALIZE completes prior epoch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7633406" y="5577681"/>
            <a:ext cx="1219200" cy="1096963"/>
          </a:xfrm>
          <a:prstGeom prst="wedgeRoundRectCallout">
            <a:avLst>
              <a:gd name="adj1" fmla="val -72557"/>
              <a:gd name="adj2" fmla="val -103576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can actually start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App must behave as if FINALIZE actually finalized</a:t>
            </a:r>
          </a:p>
          <a:p>
            <a:pPr lvl="1"/>
            <a:r>
              <a:rPr lang="en-US" dirty="0" smtClean="0"/>
              <a:t>…unless it has a priori knowledge that the FINALIZE ref count is not yet zero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91020"/>
            <a:ext cx="36435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MPI_COMM_ACCEPT(</a:t>
            </a:r>
            <a:r>
              <a:rPr lang="en-US" dirty="0" smtClean="0">
                <a:solidFill>
                  <a:schemeClr val="bg1"/>
                </a:solidFill>
              </a:rPr>
              <a:t>BB)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MPI_RECV(…, BB)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Finalizes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7959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MPI_COMM_CONNECT(</a:t>
            </a:r>
            <a:r>
              <a:rPr lang="en-US" dirty="0" smtClean="0">
                <a:solidFill>
                  <a:schemeClr val="bg1"/>
                </a:solidFill>
              </a:rPr>
              <a:t>AA)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>
                <a:solidFill>
                  <a:srgbClr val="FFFF00"/>
                </a:solidFill>
              </a:rPr>
              <a:t>// </a:t>
            </a:r>
            <a:r>
              <a:rPr lang="en-US" dirty="0" smtClean="0">
                <a:solidFill>
                  <a:srgbClr val="FFFF00"/>
                </a:solidFill>
              </a:rPr>
              <a:t>Local-only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Assuming app knows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it’s still inside epoch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MPI_SEND(…, AA)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inalizes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86200" y="5791200"/>
            <a:ext cx="1384080" cy="4572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172113">
            <a:off x="4144741" y="5536759"/>
            <a:ext cx="109559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16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Notice the sub-library MPI_INIT / MPI_FINALIZE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Does not affect the end of the epoch</a:t>
            </a:r>
          </a:p>
          <a:p>
            <a:pPr lvl="1"/>
            <a:r>
              <a:rPr lang="en-US" dirty="0" smtClean="0"/>
              <a:t>Specifically: does not affect A</a:t>
            </a:r>
            <a:r>
              <a:rPr lang="en-US" dirty="0" smtClean="0">
                <a:sym typeface="Wingdings"/>
              </a:rPr>
              <a:t>B </a:t>
            </a:r>
            <a:r>
              <a:rPr lang="en-US" dirty="0" smtClean="0"/>
              <a:t>connection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91020"/>
            <a:ext cx="36435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MPI_COMM_ACCEPT</a:t>
            </a:r>
            <a:r>
              <a:rPr lang="en-US" dirty="0" smtClean="0">
                <a:solidFill>
                  <a:schemeClr val="bg1"/>
                </a:solidFill>
              </a:rPr>
              <a:t>(BB)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MPI_RECV(…, BB)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Finalizes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3" y="3591020"/>
            <a:ext cx="3827054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MPI_COMM_CONNECT</a:t>
            </a:r>
            <a:r>
              <a:rPr lang="en-US" dirty="0" smtClean="0">
                <a:solidFill>
                  <a:schemeClr val="bg1"/>
                </a:solidFill>
              </a:rPr>
              <a:t>(AA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…MPI calls…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MPI_FINALIZE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MPI_SEND(…, AA)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flipH="1">
            <a:off x="7391400" y="5000477"/>
            <a:ext cx="304800" cy="685800"/>
          </a:xfrm>
          <a:prstGeom prst="leftBrac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7571" y="5039946"/>
            <a:ext cx="787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Sub-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library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86200" y="5791200"/>
            <a:ext cx="1384080" cy="4572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172113">
            <a:off x="4144741" y="5536759"/>
            <a:ext cx="109559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7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</a:t>
            </a:r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This is correct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91020"/>
            <a:ext cx="36435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 smtClean="0">
                <a:solidFill>
                  <a:srgbClr val="FFFF00"/>
                </a:solidFill>
              </a:rPr>
              <a:t>// Open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exit(0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7959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0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</a:rPr>
              <a:t>/ Close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exit(0)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accomplish the main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use MPI, just call INIT</a:t>
            </a:r>
          </a:p>
          <a:p>
            <a:pPr lvl="1"/>
            <a:r>
              <a:rPr lang="en-US" dirty="0" smtClean="0"/>
              <a:t>Avoids issues of invoking MPI API before INIT</a:t>
            </a:r>
          </a:p>
        </p:txBody>
      </p:sp>
    </p:spTree>
    <p:extLst>
      <p:ext uri="{BB962C8B-B14F-4D97-AF65-F5344CB8AC3E}">
        <p14:creationId xmlns:p14="http://schemas.microsoft.com/office/powerpoint/2010/main" val="210176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</a:t>
            </a:r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not correct</a:t>
            </a:r>
            <a:endParaRPr lang="en-US" dirty="0" smtClean="0"/>
          </a:p>
          <a:p>
            <a:pPr lvl="1"/>
            <a:r>
              <a:rPr lang="en-US" dirty="0" smtClean="0"/>
              <a:t>“Doc, it hurts when I go like this…”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91020"/>
            <a:ext cx="36435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 smtClean="0">
                <a:solidFill>
                  <a:srgbClr val="FFFF00"/>
                </a:solidFill>
              </a:rPr>
              <a:t>// Open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exit(0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7959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0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</a:rPr>
              <a:t>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MPI_FINALIZE </a:t>
            </a:r>
            <a:r>
              <a:rPr lang="en-US" dirty="0">
                <a:solidFill>
                  <a:srgbClr val="FFFF00"/>
                </a:solidFill>
              </a:rPr>
              <a:t>// Close epoch 1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exit(0)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77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epoch concept</a:t>
            </a:r>
          </a:p>
          <a:p>
            <a:r>
              <a:rPr lang="en-US" dirty="0" smtClean="0"/>
              <a:t>INIT</a:t>
            </a:r>
          </a:p>
          <a:p>
            <a:pPr lvl="1"/>
            <a:r>
              <a:rPr lang="en-US" dirty="0" smtClean="0"/>
              <a:t>Defined to be thread safe</a:t>
            </a:r>
          </a:p>
          <a:p>
            <a:pPr lvl="1"/>
            <a:r>
              <a:rPr lang="en-US" dirty="0" smtClean="0"/>
              <a:t>(Behaves as if) Increment ref count</a:t>
            </a:r>
          </a:p>
          <a:p>
            <a:pPr lvl="2"/>
            <a:r>
              <a:rPr lang="en-US" dirty="0" smtClean="0"/>
              <a:t>If ref count 1, collectively start new epoch</a:t>
            </a:r>
          </a:p>
          <a:p>
            <a:pPr lvl="2"/>
            <a:r>
              <a:rPr lang="en-US" dirty="0" smtClean="0"/>
              <a:t>Otherwise, local-only operation</a:t>
            </a:r>
          </a:p>
          <a:p>
            <a:r>
              <a:rPr lang="en-US" dirty="0" smtClean="0"/>
              <a:t>QUERY_THREAD / IS_THREAD_MAIN</a:t>
            </a:r>
          </a:p>
          <a:p>
            <a:pPr lvl="1"/>
            <a:r>
              <a:rPr lang="en-US" dirty="0" smtClean="0"/>
              <a:t>Defined to be thread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66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Deprecate INITIALIZED and FINALIZED</a:t>
            </a:r>
          </a:p>
          <a:p>
            <a:pPr lvl="1"/>
            <a:r>
              <a:rPr lang="en-US" smtClean="0"/>
              <a:t>Inherently racy, </a:t>
            </a:r>
            <a:r>
              <a:rPr lang="en-US" dirty="0" smtClean="0"/>
              <a:t>not enough for stacked libraries</a:t>
            </a:r>
          </a:p>
          <a:p>
            <a:r>
              <a:rPr lang="en-US" dirty="0" smtClean="0"/>
              <a:t>FINALIZE</a:t>
            </a:r>
          </a:p>
          <a:p>
            <a:pPr lvl="1"/>
            <a:r>
              <a:rPr lang="en-US" dirty="0" smtClean="0"/>
              <a:t>Must be called as many times as INIT</a:t>
            </a:r>
          </a:p>
          <a:p>
            <a:pPr lvl="1"/>
            <a:r>
              <a:rPr lang="en-US" dirty="0" smtClean="0"/>
              <a:t>(Behaves as if) Decrement ref-count</a:t>
            </a:r>
          </a:p>
          <a:p>
            <a:pPr lvl="2"/>
            <a:r>
              <a:rPr lang="en-US" dirty="0" smtClean="0"/>
              <a:t>If went to 0, collectively close epoch</a:t>
            </a:r>
          </a:p>
          <a:p>
            <a:pPr lvl="2"/>
            <a:r>
              <a:rPr lang="en-US" dirty="0" smtClean="0"/>
              <a:t>Otherwise, local-only operation</a:t>
            </a:r>
          </a:p>
        </p:txBody>
      </p:sp>
    </p:spTree>
    <p:extLst>
      <p:ext uri="{BB962C8B-B14F-4D97-AF65-F5344CB8AC3E}">
        <p14:creationId xmlns:p14="http://schemas.microsoft.com/office/powerpoint/2010/main" val="2779163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KTHXBYE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9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Encompasses three 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safe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Re-initialization of </a:t>
            </a:r>
            <a:r>
              <a:rPr lang="en-US" dirty="0" smtClean="0"/>
              <a:t>MPI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(for brevity, only mentioning INIT in these slides,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but everything also applies to INIT_THREAD)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definition: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phrasing:</a:t>
            </a:r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MPI 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37738" y="5580585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962625" y="547621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27991" y="547621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522405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4275" y="512194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6882" y="512194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6182528"/>
            <a:ext cx="137241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Inside epoch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 rot="16200000">
            <a:off x="1770489" y="5021638"/>
            <a:ext cx="381000" cy="1922891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6200000">
            <a:off x="6965019" y="5000086"/>
            <a:ext cx="381000" cy="1966639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4354808" y="4397676"/>
            <a:ext cx="381000" cy="3165366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187720" y="6183198"/>
            <a:ext cx="154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Outside epoch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79422" y="6183868"/>
            <a:ext cx="154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Outside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Deprecate INITIALIZED and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ased on the </a:t>
            </a:r>
            <a:r>
              <a:rPr lang="en-US" i="1" dirty="0" smtClean="0"/>
              <a:t>first</a:t>
            </a:r>
            <a:r>
              <a:rPr lang="en-US" dirty="0" smtClean="0"/>
              <a:t> initialization / finalization</a:t>
            </a:r>
          </a:p>
          <a:p>
            <a:pPr lvl="1"/>
            <a:r>
              <a:rPr lang="en-US" dirty="0" smtClean="0"/>
              <a:t>Also: Inherently racy with multiple threads</a:t>
            </a:r>
          </a:p>
          <a:p>
            <a:pPr lvl="1"/>
            <a:r>
              <a:rPr lang="en-US" dirty="0" smtClean="0"/>
              <a:t>Bottom line: libraries need their own state to know if MPI </a:t>
            </a:r>
            <a:r>
              <a:rPr lang="en-US" i="1" dirty="0" smtClean="0"/>
              <a:t>and</a:t>
            </a:r>
            <a:r>
              <a:rPr lang="en-US" dirty="0" smtClean="0"/>
              <a:t> their own local state is valid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37738" y="4819925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62625" y="47155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34275" y="436374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27991" y="47155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6882" y="4363740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902052">
            <a:off x="237100" y="4055859"/>
            <a:ext cx="80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MPI-3: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08606" y="4701540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818" y="4510689"/>
              <a:ext cx="1866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490975" y="4687526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754" y="4510689"/>
              <a:ext cx="17800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573344" y="4673512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3015" y="4510689"/>
              <a:ext cx="18215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762000" y="446339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to be thread safe</a:t>
            </a:r>
          </a:p>
          <a:p>
            <a:pPr lvl="1"/>
            <a:r>
              <a:rPr lang="en-US" dirty="0" smtClean="0"/>
              <a:t>Any thread can call INIT at any time</a:t>
            </a:r>
          </a:p>
          <a:p>
            <a:pPr lvl="1"/>
            <a:r>
              <a:rPr lang="en-US" dirty="0" smtClean="0"/>
              <a:t>…regardless of resulting MPI thread level</a:t>
            </a:r>
          </a:p>
          <a:p>
            <a:pPr lvl="1"/>
            <a:r>
              <a:rPr lang="en-US" dirty="0" smtClean="0"/>
              <a:t>…regardless of whether in MPI epoch or not</a:t>
            </a:r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Behave as if all calls to INIT increment internal ref count</a:t>
            </a:r>
          </a:p>
          <a:p>
            <a:r>
              <a:rPr lang="en-US" dirty="0" smtClean="0"/>
              <a:t>If MPI is not currently initialized</a:t>
            </a:r>
          </a:p>
          <a:p>
            <a:pPr lvl="1"/>
            <a:r>
              <a:rPr lang="en-US" dirty="0" smtClean="0"/>
              <a:t>Initialize MPI / start a new MPI epoch</a:t>
            </a:r>
          </a:p>
          <a:p>
            <a:pPr lvl="1"/>
            <a:r>
              <a:rPr lang="en-US" dirty="0" smtClean="0"/>
              <a:t>This can happen multiple times in a process</a:t>
            </a:r>
          </a:p>
          <a:p>
            <a:r>
              <a:rPr lang="en-US" dirty="0" smtClean="0"/>
              <a:t>Local-only operation </a:t>
            </a:r>
            <a:r>
              <a:rPr lang="en-US" dirty="0"/>
              <a:t>if MPI is already </a:t>
            </a:r>
            <a:r>
              <a:rPr lang="en-US" dirty="0" smtClean="0"/>
              <a:t>initialized </a:t>
            </a:r>
            <a:r>
              <a:rPr lang="en-US" dirty="0" smtClean="0"/>
              <a:t>(i.e., ref </a:t>
            </a:r>
            <a:r>
              <a:rPr lang="en-US" dirty="0" smtClean="0"/>
              <a:t>count increment)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multiple threads call INIT simultaneously</a:t>
            </a:r>
          </a:p>
          <a:p>
            <a:pPr lvl="1"/>
            <a:r>
              <a:rPr lang="en-US" dirty="0" smtClean="0"/>
              <a:t>One thread will </a:t>
            </a:r>
            <a:r>
              <a:rPr lang="en-US" dirty="0" smtClean="0"/>
              <a:t>actually initialize MPI</a:t>
            </a:r>
          </a:p>
          <a:p>
            <a:pPr lvl="1"/>
            <a:r>
              <a:rPr lang="en-US" dirty="0" smtClean="0"/>
              <a:t>Rest will block until MPI is actually initialized</a:t>
            </a:r>
          </a:p>
          <a:p>
            <a:r>
              <a:rPr lang="en-US" dirty="0" smtClean="0"/>
              <a:t>High quality implementation will allow different thread levels in different epochs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22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1474</Words>
  <Application>Microsoft Macintosh PowerPoint</Application>
  <PresentationFormat>On-screen Show (4:3)</PresentationFormat>
  <Paragraphs>352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INIT and FINALIZE issues  Madrid, September 2013</vt:lpstr>
      <vt:lpstr>Main goal</vt:lpstr>
      <vt:lpstr>How to accomplish the main goal</vt:lpstr>
      <vt:lpstr>Encompasses three related topics</vt:lpstr>
      <vt:lpstr>New definition: MPI epoch</vt:lpstr>
      <vt:lpstr>Deprecate INITIALIZED and FINALIZED</vt:lpstr>
      <vt:lpstr>New INIT Behavior</vt:lpstr>
      <vt:lpstr>New INIT Behavior: Consequences</vt:lpstr>
      <vt:lpstr>New INIT Behavior: Consequences</vt:lpstr>
      <vt:lpstr>New INIT Behavior: Consequences</vt:lpstr>
      <vt:lpstr>New FINALIZE Behavior</vt:lpstr>
      <vt:lpstr>New FINALIZE Behavior: Consequences</vt:lpstr>
      <vt:lpstr>Collective Behavior</vt:lpstr>
      <vt:lpstr>Outside of the MPI epoch</vt:lpstr>
      <vt:lpstr>Main thread</vt:lpstr>
      <vt:lpstr>QUERY_THREAD / IS_THREAD_MAIN</vt:lpstr>
      <vt:lpstr>INITIALIZED / FINALIZED</vt:lpstr>
      <vt:lpstr>Corner case 1</vt:lpstr>
      <vt:lpstr>Corner case 1</vt:lpstr>
      <vt:lpstr>Corner case 2</vt:lpstr>
      <vt:lpstr>Low quality implementations</vt:lpstr>
      <vt:lpstr>High quality implementations</vt:lpstr>
      <vt:lpstr>Corner case 3</vt:lpstr>
      <vt:lpstr>Corner case 3</vt:lpstr>
      <vt:lpstr>Corner case 3</vt:lpstr>
      <vt:lpstr>Corner case 4</vt:lpstr>
      <vt:lpstr>Corner case 5</vt:lpstr>
      <vt:lpstr>Corner case 5.1</vt:lpstr>
      <vt:lpstr>Corner case 6</vt:lpstr>
      <vt:lpstr>Corner case 6</vt:lpstr>
      <vt:lpstr>Summary</vt:lpstr>
      <vt:lpstr>Summary</vt:lpstr>
      <vt:lpstr>KTHXBYE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291</cp:revision>
  <dcterms:created xsi:type="dcterms:W3CDTF">2013-06-17T16:40:58Z</dcterms:created>
  <dcterms:modified xsi:type="dcterms:W3CDTF">2013-09-12T05:03:13Z</dcterms:modified>
</cp:coreProperties>
</file>