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8" r:id="rId5"/>
    <p:sldId id="269" r:id="rId6"/>
    <p:sldId id="278" r:id="rId7"/>
    <p:sldId id="260" r:id="rId8"/>
    <p:sldId id="261" r:id="rId9"/>
    <p:sldId id="281" r:id="rId10"/>
    <p:sldId id="277" r:id="rId11"/>
    <p:sldId id="262" r:id="rId12"/>
    <p:sldId id="279" r:id="rId13"/>
    <p:sldId id="270" r:id="rId14"/>
    <p:sldId id="266" r:id="rId15"/>
    <p:sldId id="271" r:id="rId16"/>
    <p:sldId id="273" r:id="rId17"/>
    <p:sldId id="280" r:id="rId18"/>
    <p:sldId id="276" r:id="rId19"/>
    <p:sldId id="282" r:id="rId20"/>
    <p:sldId id="264" r:id="rId21"/>
    <p:sldId id="283" r:id="rId22"/>
    <p:sldId id="267" r:id="rId23"/>
    <p:sldId id="284" r:id="rId24"/>
    <p:sldId id="263" r:id="rId25"/>
    <p:sldId id="275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9" autoAdjust="0"/>
    <p:restoredTop sz="97010" autoAdjust="0"/>
  </p:normalViewPr>
  <p:slideViewPr>
    <p:cSldViewPr snapToObjects="1" showGuides="1">
      <p:cViewPr varScale="1">
        <p:scale>
          <a:sx n="145" d="100"/>
          <a:sy n="145" d="100"/>
        </p:scale>
        <p:origin x="-976" y="-11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 </a:t>
            </a:r>
            <a:r>
              <a:rPr lang="en-US" dirty="0" smtClean="0"/>
              <a:t>and FINALIZE </a:t>
            </a:r>
            <a:r>
              <a:rPr lang="en-US" dirty="0" smtClean="0"/>
              <a:t>issues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Madrid, September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Hybrid WG</a:t>
            </a:r>
          </a:p>
          <a:p>
            <a:r>
              <a:rPr lang="en-US" dirty="0" smtClean="0"/>
              <a:t>Jeff Squyres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level determination</a:t>
            </a:r>
          </a:p>
          <a:p>
            <a:pPr lvl="1"/>
            <a:r>
              <a:rPr lang="en-US" dirty="0" smtClean="0"/>
              <a:t>Set by the initializing call to INIT</a:t>
            </a:r>
            <a:br>
              <a:rPr lang="en-US" dirty="0" smtClean="0"/>
            </a:br>
            <a:r>
              <a:rPr lang="en-US" dirty="0" smtClean="0"/>
              <a:t>(at the beginning of the epoch)</a:t>
            </a:r>
          </a:p>
          <a:p>
            <a:pPr lvl="1"/>
            <a:r>
              <a:rPr lang="en-US" dirty="0" smtClean="0"/>
              <a:t>“Requested” level ignored by subsequent calls to INIT in the same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FINALIZE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Must call FINALIZE as many times as INIT was called</a:t>
            </a:r>
          </a:p>
          <a:p>
            <a:r>
              <a:rPr lang="en-US" dirty="0" smtClean="0"/>
              <a:t>Erroneous to call FINALIZE outside of MPI epoch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obey MPI thread level</a:t>
            </a:r>
          </a:p>
          <a:p>
            <a:pPr lvl="1"/>
            <a:r>
              <a:rPr lang="en-US" dirty="0" smtClean="0"/>
              <a:t>In THREAD_MULTIPLE, FINALIZE must be thread safe</a:t>
            </a:r>
          </a:p>
          <a:p>
            <a:pPr lvl="1"/>
            <a:r>
              <a:rPr lang="en-US" dirty="0" smtClean="0"/>
              <a:t>…just like all other MPI calls</a:t>
            </a:r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FINALIZE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calls to </a:t>
            </a:r>
            <a:r>
              <a:rPr lang="en-US" dirty="0" smtClean="0"/>
              <a:t>FINALIZE behave as if they </a:t>
            </a:r>
            <a:r>
              <a:rPr lang="en-US" dirty="0" smtClean="0"/>
              <a:t>decrement internal ref count</a:t>
            </a:r>
          </a:p>
          <a:p>
            <a:pPr lvl="1"/>
            <a:r>
              <a:rPr lang="en-US" dirty="0" smtClean="0"/>
              <a:t>Will actually finalize / close the epoch once ref count reaches zero</a:t>
            </a:r>
          </a:p>
        </p:txBody>
      </p:sp>
    </p:spTree>
    <p:extLst>
      <p:ext uri="{BB962C8B-B14F-4D97-AF65-F5344CB8AC3E}">
        <p14:creationId xmlns:p14="http://schemas.microsoft.com/office/powerpoint/2010/main" val="110885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are still collective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…but only when they are actually initializing / finalizing</a:t>
            </a:r>
          </a:p>
          <a:p>
            <a:pPr lvl="1"/>
            <a:r>
              <a:rPr lang="en-US" dirty="0" smtClean="0"/>
              <a:t>Otherwise, they </a:t>
            </a:r>
            <a:r>
              <a:rPr lang="en-US" dirty="0" smtClean="0"/>
              <a:t>behave as if they are</a:t>
            </a:r>
            <a:r>
              <a:rPr lang="en-US" dirty="0" smtClean="0"/>
              <a:t> increments </a:t>
            </a:r>
            <a:r>
              <a:rPr lang="en-US" dirty="0" smtClean="0"/>
              <a:t>/ decrements on ref count: local-only behavior</a:t>
            </a:r>
          </a:p>
          <a:p>
            <a:r>
              <a:rPr lang="en-US" dirty="0" smtClean="0"/>
              <a:t>Do not </a:t>
            </a:r>
            <a:r>
              <a:rPr lang="en-US" dirty="0" smtClean="0"/>
              <a:t>specify whether they synchronize or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(no change to this MPI-1/2/3 philosophy)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</a:t>
            </a:r>
            <a:r>
              <a:rPr lang="en-US" dirty="0" smtClean="0"/>
              <a:t>complete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r>
              <a:rPr lang="en-US" dirty="0" smtClean="0"/>
              <a:t>In MPI-3, </a:t>
            </a:r>
            <a:r>
              <a:rPr lang="en-US" dirty="0" smtClean="0"/>
              <a:t>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Open questions: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 smtClean="0">
                <a:solidFill>
                  <a:srgbClr val="FF0000"/>
                </a:solidFill>
              </a:rPr>
              <a:t>this still matter?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anyone know why this restriction exists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(need </a:t>
            </a:r>
            <a:r>
              <a:rPr lang="en-US" dirty="0" smtClean="0"/>
              <a:t>to poll </a:t>
            </a:r>
            <a:r>
              <a:rPr lang="en-US" dirty="0" smtClean="0"/>
              <a:t>implementers)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QUERY_THREAD / IS_THREAD_MAIN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Must </a:t>
            </a:r>
            <a:r>
              <a:rPr lang="en-US" dirty="0" smtClean="0"/>
              <a:t>always be thread safe</a:t>
            </a:r>
          </a:p>
          <a:p>
            <a:pPr lvl="1"/>
            <a:r>
              <a:rPr lang="en-US" dirty="0" smtClean="0"/>
              <a:t>Any thread can call these functions at any time</a:t>
            </a:r>
          </a:p>
          <a:p>
            <a:pPr lvl="1"/>
            <a:r>
              <a:rPr lang="en-US" dirty="0" smtClean="0"/>
              <a:t>…regardless of MPI thread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5379" y="2198414"/>
            <a:ext cx="2601310" cy="2461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MPI_QUERY_THREAD();</a:t>
            </a:r>
          </a:p>
          <a:p>
            <a:r>
              <a:rPr lang="en-US" dirty="0">
                <a:solidFill>
                  <a:schemeClr val="bg1"/>
                </a:solidFill>
              </a:rPr>
              <a:t>if SERIALIZED: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THREAD_LOCK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THREAD_UNLOCK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else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endif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INITIALIZED /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 smtClean="0"/>
              <a:t>NOT make </a:t>
            </a:r>
            <a:r>
              <a:rPr lang="en-US" dirty="0" smtClean="0"/>
              <a:t>these functions thread </a:t>
            </a:r>
            <a:r>
              <a:rPr lang="en-US" dirty="0" smtClean="0"/>
              <a:t>safe</a:t>
            </a:r>
          </a:p>
          <a:p>
            <a:pPr lvl="1"/>
            <a:r>
              <a:rPr lang="en-US" dirty="0" smtClean="0"/>
              <a:t>Emphasize that there’s an inherent race condition between INITIALIZED / </a:t>
            </a:r>
            <a:r>
              <a:rPr lang="en-US" dirty="0" smtClean="0"/>
              <a:t>INIT</a:t>
            </a:r>
          </a:p>
          <a:p>
            <a:endParaRPr lang="en-US" dirty="0" smtClean="0"/>
          </a:p>
          <a:p>
            <a:r>
              <a:rPr lang="en-US" dirty="0" smtClean="0"/>
              <a:t>If ever in doubt, app should just call INIT</a:t>
            </a:r>
          </a:p>
          <a:p>
            <a:pPr lvl="1"/>
            <a:r>
              <a:rPr lang="en-US" dirty="0" smtClean="0"/>
              <a:t>Be aware of race conditions, however…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10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libraries in a process INIT with THREAD_SINGLE in different threads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This is erroneous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30275" y="3255378"/>
            <a:ext cx="7175500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339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</a:t>
            </a:r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MPI_INIT_THREAD(SINGLE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1740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</a:t>
            </a:r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5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Workarounds: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 with THREAD_MULTIPLE before libraries, or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and run both in a single thread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930275" y="3255378"/>
            <a:ext cx="7175500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MPI_INIT_THREAD(MULTIPLE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339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</a:t>
            </a:r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1740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Thread </a:t>
            </a:r>
            <a:r>
              <a:rPr lang="en-US" u="sng" dirty="0" smtClean="0"/>
              <a:t>2</a:t>
            </a:r>
            <a:endParaRPr lang="en-US" u="sng" dirty="0"/>
          </a:p>
          <a:p>
            <a:pPr algn="ctr"/>
            <a:r>
              <a:rPr lang="en-US" dirty="0" smtClean="0"/>
              <a:t>Library </a:t>
            </a:r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MPI_INIT_THREAD(SINGLE)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call </a:t>
            </a:r>
            <a:r>
              <a:rPr lang="en-US" dirty="0" smtClean="0"/>
              <a:t>MPI, </a:t>
            </a:r>
            <a:r>
              <a:rPr lang="en-US" dirty="0" smtClean="0"/>
              <a:t>just call INIT</a:t>
            </a:r>
          </a:p>
          <a:p>
            <a:pPr lvl="1"/>
            <a:r>
              <a:rPr lang="en-US" dirty="0" smtClean="0"/>
              <a:t>Eliminates </a:t>
            </a:r>
            <a:r>
              <a:rPr lang="en-US" dirty="0" smtClean="0"/>
              <a:t>issues of </a:t>
            </a:r>
            <a:r>
              <a:rPr lang="en-US" dirty="0" smtClean="0"/>
              <a:t>invoking</a:t>
            </a:r>
            <a:r>
              <a:rPr lang="en-US" dirty="0" smtClean="0"/>
              <a:t> MPI API </a:t>
            </a:r>
            <a:r>
              <a:rPr lang="en-US" dirty="0" smtClean="0"/>
              <a:t>before INIT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olves Jeff Hammond’s problems</a:t>
            </a:r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</a:t>
            </a:r>
            <a:r>
              <a:rPr lang="en-US" dirty="0" smtClean="0"/>
              <a:t>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Never </a:t>
            </a:r>
            <a:r>
              <a:rPr lang="en-US" dirty="0" smtClean="0"/>
              <a:t>actually finalize MPI, even when ref count decrements to 0</a:t>
            </a:r>
          </a:p>
          <a:p>
            <a:pPr lvl="1"/>
            <a:r>
              <a:rPr lang="en-US" dirty="0" smtClean="0"/>
              <a:t>Maybe </a:t>
            </a:r>
            <a:r>
              <a:rPr lang="en-US" dirty="0" smtClean="0"/>
              <a:t>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i="1" dirty="0" smtClean="0"/>
              <a:t>But still must behave as if finalized when ref count decrements to 0 </a:t>
            </a:r>
            <a:r>
              <a:rPr lang="en-US" dirty="0" smtClean="0"/>
              <a:t>(e.g., INITIALIZED returns false)</a:t>
            </a:r>
          </a:p>
          <a:p>
            <a:r>
              <a:rPr lang="en-US" dirty="0" smtClean="0"/>
              <a:t>Never </a:t>
            </a:r>
            <a:r>
              <a:rPr lang="en-US" dirty="0" smtClean="0"/>
              <a:t>change thread level after MPI </a:t>
            </a:r>
            <a:r>
              <a:rPr lang="en-US" dirty="0" smtClean="0"/>
              <a:t>initialized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dirty="0" smtClean="0"/>
              <a:t>quality </a:t>
            </a:r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Actually finalizes </a:t>
            </a:r>
            <a:r>
              <a:rPr lang="en-US" dirty="0" smtClean="0"/>
              <a:t>MPI when ref count gets to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Release internal resources, etc.</a:t>
            </a:r>
          </a:p>
          <a:p>
            <a:r>
              <a:rPr lang="en-US" dirty="0" smtClean="0"/>
              <a:t>Re-initializes at next MPI epoch</a:t>
            </a:r>
            <a:endParaRPr lang="en-US" dirty="0" smtClean="0"/>
          </a:p>
          <a:p>
            <a:pPr lvl="1"/>
            <a:r>
              <a:rPr lang="en-US" dirty="0" smtClean="0"/>
              <a:t>Allow new thread level for new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45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</a:t>
            </a:r>
            <a:r>
              <a:rPr lang="en-US" dirty="0" smtClean="0"/>
              <a:t>threads / OS </a:t>
            </a:r>
            <a:r>
              <a:rPr lang="en-US" dirty="0" smtClean="0"/>
              <a:t>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COMM_WORLD rank may change</a:t>
            </a:r>
          </a:p>
          <a:p>
            <a:pPr lvl="1"/>
            <a:r>
              <a:rPr lang="en-US" dirty="0"/>
              <a:t>If an OS process exists outside of MPI epoch, its COMM_WORLD rank may change </a:t>
            </a:r>
            <a:r>
              <a:rPr lang="en-US" dirty="0" smtClean="0"/>
              <a:t>@ next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30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actually in the process of finalizing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628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66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554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15163" y="577882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4714916" y="2286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4724400" y="4191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6210300" y="4914900"/>
            <a:ext cx="19050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INIT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3733799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4953000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7543800" y="2019300"/>
            <a:ext cx="1371600" cy="1905000"/>
          </a:xfrm>
          <a:prstGeom prst="wedgeRoundRectCallout">
            <a:avLst>
              <a:gd name="adj1" fmla="val -74346"/>
              <a:gd name="adj2" fmla="val 57903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block until FINALIZE completes prior epoch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7633406" y="5577681"/>
            <a:ext cx="1219200" cy="1096963"/>
          </a:xfrm>
          <a:prstGeom prst="wedgeRoundRectCallout">
            <a:avLst>
              <a:gd name="adj1" fmla="val -72557"/>
              <a:gd name="adj2" fmla="val -103576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can actually start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App must behave as if FINALIZE actually finalized</a:t>
            </a:r>
          </a:p>
          <a:p>
            <a:pPr lvl="1"/>
            <a:r>
              <a:rPr lang="en-US" dirty="0" smtClean="0"/>
              <a:t>…unless it has </a:t>
            </a:r>
            <a:r>
              <a:rPr lang="en-US" dirty="0" smtClean="0"/>
              <a:t>a priori </a:t>
            </a:r>
            <a:r>
              <a:rPr lang="en-US" dirty="0" smtClean="0"/>
              <a:t>knowledge that the FINALIZE ref count is not yet zero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Finalizes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>
                <a:solidFill>
                  <a:srgbClr val="FFFF00"/>
                </a:solidFill>
              </a:rPr>
              <a:t>// </a:t>
            </a:r>
            <a:r>
              <a:rPr lang="en-US" dirty="0" smtClean="0">
                <a:solidFill>
                  <a:srgbClr val="FFFF00"/>
                </a:solidFill>
              </a:rPr>
              <a:t>No-op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Assuming app knows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 smtClean="0">
                <a:solidFill>
                  <a:srgbClr val="FFFF00"/>
                </a:solidFill>
              </a:rPr>
              <a:t>it’s still inside epoch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…make other MPI calls…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inalizes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5638800"/>
            <a:ext cx="1676400" cy="6096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236885">
            <a:off x="4144741" y="5536759"/>
            <a:ext cx="109559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16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epoch concept</a:t>
            </a:r>
          </a:p>
          <a:p>
            <a:r>
              <a:rPr lang="en-US" dirty="0" smtClean="0"/>
              <a:t>INIT</a:t>
            </a:r>
          </a:p>
          <a:p>
            <a:pPr lvl="1"/>
            <a:r>
              <a:rPr lang="en-US" dirty="0" smtClean="0"/>
              <a:t>Defined to be thread safe</a:t>
            </a:r>
          </a:p>
          <a:p>
            <a:pPr lvl="1"/>
            <a:r>
              <a:rPr lang="en-US" dirty="0" smtClean="0"/>
              <a:t>(Behaves as if) Increment ref count</a:t>
            </a:r>
          </a:p>
          <a:p>
            <a:pPr lvl="2"/>
            <a:r>
              <a:rPr lang="en-US" dirty="0" smtClean="0"/>
              <a:t>If ref count 1, collectively start new epoch</a:t>
            </a:r>
          </a:p>
          <a:p>
            <a:pPr lvl="2"/>
            <a:r>
              <a:rPr lang="en-US" dirty="0" smtClean="0"/>
              <a:t>Otherwise, local-only operation</a:t>
            </a:r>
          </a:p>
          <a:p>
            <a:r>
              <a:rPr lang="en-US" dirty="0" smtClean="0"/>
              <a:t>QUERY_THREAD / IS_THREAD_MAIN</a:t>
            </a:r>
          </a:p>
          <a:p>
            <a:pPr lvl="1"/>
            <a:r>
              <a:rPr lang="en-US" dirty="0" smtClean="0"/>
              <a:t>Defined to be thread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66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INITIALIZED and FINALIZED</a:t>
            </a:r>
          </a:p>
          <a:p>
            <a:pPr lvl="1"/>
            <a:r>
              <a:rPr lang="en-US" dirty="0" smtClean="0"/>
              <a:t>Reflect epoch definition</a:t>
            </a:r>
          </a:p>
          <a:p>
            <a:pPr lvl="1"/>
            <a:r>
              <a:rPr lang="en-US" dirty="0" smtClean="0"/>
              <a:t>Must obey MPI thread level (same as MPI-3)</a:t>
            </a:r>
          </a:p>
          <a:p>
            <a:r>
              <a:rPr lang="en-US" dirty="0" smtClean="0"/>
              <a:t>FINALIZE</a:t>
            </a:r>
          </a:p>
          <a:p>
            <a:pPr lvl="1"/>
            <a:r>
              <a:rPr lang="en-US" dirty="0" smtClean="0"/>
              <a:t>Must be called as many times as INIT</a:t>
            </a:r>
          </a:p>
          <a:p>
            <a:pPr lvl="1"/>
            <a:r>
              <a:rPr lang="en-US" dirty="0" smtClean="0"/>
              <a:t>(Behaves as if) Decrement ref-count</a:t>
            </a:r>
          </a:p>
          <a:p>
            <a:pPr lvl="2"/>
            <a:r>
              <a:rPr lang="en-US" dirty="0" smtClean="0"/>
              <a:t>If went to 0, collectively close epoch</a:t>
            </a:r>
          </a:p>
          <a:p>
            <a:pPr lvl="2"/>
            <a:r>
              <a:rPr lang="en-US" dirty="0" smtClean="0"/>
              <a:t>Otherwise, local-only operation</a:t>
            </a:r>
          </a:p>
        </p:txBody>
      </p:sp>
    </p:spTree>
    <p:extLst>
      <p:ext uri="{BB962C8B-B14F-4D97-AF65-F5344CB8AC3E}">
        <p14:creationId xmlns:p14="http://schemas.microsoft.com/office/powerpoint/2010/main" val="277916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Encompasses t</a:t>
            </a:r>
            <a:r>
              <a:rPr lang="en-US" dirty="0" smtClean="0"/>
              <a:t>hree </a:t>
            </a:r>
            <a:r>
              <a:rPr lang="en-US" dirty="0" smtClean="0"/>
              <a:t>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</a:t>
            </a:r>
            <a:r>
              <a:rPr lang="en-US" dirty="0" smtClean="0"/>
              <a:t>safe INIT / </a:t>
            </a:r>
            <a:r>
              <a:rPr lang="en-US" dirty="0" smtClean="0"/>
              <a:t>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Re-initialization of </a:t>
            </a:r>
            <a:r>
              <a:rPr lang="en-US" dirty="0" smtClean="0"/>
              <a:t>MPI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(for </a:t>
            </a:r>
            <a:r>
              <a:rPr lang="en-US" dirty="0" smtClean="0"/>
              <a:t>brevity, only mentioning INIT in these </a:t>
            </a:r>
            <a:r>
              <a:rPr lang="en-US" dirty="0" smtClean="0"/>
              <a:t>slides</a:t>
            </a:r>
            <a:br>
              <a:rPr lang="en-US" dirty="0" smtClean="0"/>
            </a:br>
            <a:r>
              <a:rPr lang="en-US" dirty="0" smtClean="0"/>
              <a:t>	…</a:t>
            </a:r>
            <a:r>
              <a:rPr lang="en-US" dirty="0" smtClean="0"/>
              <a:t>but everything also applies to </a:t>
            </a:r>
            <a:r>
              <a:rPr lang="en-US" dirty="0" smtClean="0"/>
              <a:t>INIT_THREAD)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definition: MPI </a:t>
            </a:r>
            <a:r>
              <a:rPr lang="en-US" dirty="0" smtClean="0"/>
              <a:t>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</a:t>
            </a:r>
            <a:r>
              <a:rPr lang="en-US" dirty="0" smtClean="0"/>
              <a:t>phrasing:</a:t>
            </a:r>
            <a:endParaRPr lang="en-US" dirty="0" smtClean="0"/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MPI </a:t>
            </a:r>
            <a:r>
              <a:rPr lang="en-US" dirty="0" smtClean="0"/>
              <a:t>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</a:t>
            </a:r>
            <a:r>
              <a:rPr lang="en-US" dirty="0" smtClean="0"/>
              <a:t>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INITIALIZED </a:t>
            </a:r>
            <a:r>
              <a:rPr lang="en-US" dirty="0" smtClean="0"/>
              <a:t>and </a:t>
            </a:r>
            <a:r>
              <a:rPr lang="en-US" dirty="0" smtClean="0"/>
              <a:t>FINALIZED </a:t>
            </a:r>
            <a:r>
              <a:rPr lang="en-US" dirty="0" smtClean="0"/>
              <a:t>must change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defs</a:t>
            </a:r>
            <a:r>
              <a:rPr lang="en-US" dirty="0" smtClean="0"/>
              <a:t> based on calling INIT / FINALIZE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defs</a:t>
            </a:r>
            <a:r>
              <a:rPr lang="en-US" dirty="0" smtClean="0"/>
              <a:t> based on inside / outside epoch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37738" y="4362725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62625" y="42583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34275" y="390654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27991" y="42583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6882" y="3906540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902052">
            <a:off x="237100" y="3598659"/>
            <a:ext cx="80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MPI-3: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08606" y="4244340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490975" y="4230326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573344" y="4216312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762000" y="400619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INITIALIZED </a:t>
            </a:r>
            <a:r>
              <a:rPr lang="en-US" dirty="0" smtClean="0"/>
              <a:t>and </a:t>
            </a:r>
            <a:r>
              <a:rPr lang="en-US" dirty="0" smtClean="0"/>
              <a:t>FINALIZED </a:t>
            </a:r>
            <a:r>
              <a:rPr lang="en-US" dirty="0" smtClean="0"/>
              <a:t>must change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defs</a:t>
            </a:r>
            <a:r>
              <a:rPr lang="en-US" dirty="0" smtClean="0"/>
              <a:t> based on calling INIT / FINALIZE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defs</a:t>
            </a:r>
            <a:r>
              <a:rPr lang="en-US" dirty="0" smtClean="0"/>
              <a:t> based on inside / outside epoch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37738" y="4788842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62625" y="4684471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4275" y="433265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6127991" y="4684471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6882" y="4332657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579986">
            <a:off x="83392" y="3941867"/>
            <a:ext cx="113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Proposed: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08606" y="4670457"/>
            <a:ext cx="2172138" cy="861060"/>
            <a:chOff x="213763" y="4295960"/>
            <a:chExt cx="2172138" cy="861060"/>
          </a:xfrm>
        </p:grpSpPr>
        <p:sp>
          <p:nvSpPr>
            <p:cNvPr id="35" name="Rectangle 3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490975" y="4656443"/>
            <a:ext cx="2172138" cy="861060"/>
            <a:chOff x="213763" y="4295960"/>
            <a:chExt cx="2172138" cy="861060"/>
          </a:xfrm>
        </p:grpSpPr>
        <p:sp>
          <p:nvSpPr>
            <p:cNvPr id="39" name="Rectangle 38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573344" y="4642429"/>
            <a:ext cx="2172138" cy="861060"/>
            <a:chOff x="213763" y="4295960"/>
            <a:chExt cx="2172138" cy="861060"/>
          </a:xfrm>
        </p:grpSpPr>
        <p:sp>
          <p:nvSpPr>
            <p:cNvPr id="43" name="Rectangle 42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1564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Left Brace 3"/>
          <p:cNvSpPr/>
          <p:nvPr/>
        </p:nvSpPr>
        <p:spPr>
          <a:xfrm rot="5400000">
            <a:off x="4283676" y="2499085"/>
            <a:ext cx="511417" cy="3177212"/>
          </a:xfrm>
          <a:prstGeom prst="leftBrace">
            <a:avLst>
              <a:gd name="adj1" fmla="val 8333"/>
              <a:gd name="adj2" fmla="val 4944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7304" y="3462650"/>
            <a:ext cx="118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MPI Epoch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</a:t>
            </a: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to be thread </a:t>
            </a:r>
            <a:r>
              <a:rPr lang="en-US" dirty="0" smtClean="0"/>
              <a:t>safe</a:t>
            </a:r>
          </a:p>
          <a:p>
            <a:pPr lvl="1"/>
            <a:r>
              <a:rPr lang="en-US" dirty="0" smtClean="0"/>
              <a:t>Any thread can call INIT at any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…regardless of resulting MPI thread level</a:t>
            </a:r>
            <a:endParaRPr lang="en-US" dirty="0" smtClean="0"/>
          </a:p>
          <a:p>
            <a:pPr lvl="1"/>
            <a:r>
              <a:rPr lang="en-US" dirty="0" smtClean="0"/>
              <a:t>…r</a:t>
            </a:r>
            <a:r>
              <a:rPr lang="en-US" dirty="0" smtClean="0"/>
              <a:t>egardless of whether in MPI epoch or not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Behave as if all </a:t>
            </a:r>
            <a:r>
              <a:rPr lang="en-US" dirty="0" smtClean="0"/>
              <a:t>calls to INIT increment internal ref count</a:t>
            </a:r>
          </a:p>
          <a:p>
            <a:r>
              <a:rPr lang="en-US" dirty="0" smtClean="0"/>
              <a:t>If MPI is not currently </a:t>
            </a:r>
            <a:r>
              <a:rPr lang="en-US" dirty="0" smtClean="0"/>
              <a:t>initialized</a:t>
            </a:r>
            <a:endParaRPr lang="en-US" dirty="0" smtClean="0"/>
          </a:p>
          <a:p>
            <a:pPr lvl="1"/>
            <a:r>
              <a:rPr lang="en-US" dirty="0" smtClean="0"/>
              <a:t>Initialize </a:t>
            </a:r>
            <a:r>
              <a:rPr lang="en-US" dirty="0" smtClean="0"/>
              <a:t>MPI / start a new MPI epoch</a:t>
            </a:r>
            <a:endParaRPr lang="en-US" dirty="0" smtClean="0"/>
          </a:p>
          <a:p>
            <a:pPr lvl="1"/>
            <a:r>
              <a:rPr lang="en-US" dirty="0" smtClean="0"/>
              <a:t>This can happen multiple times in a </a:t>
            </a:r>
            <a:r>
              <a:rPr lang="en-US" dirty="0" smtClean="0"/>
              <a:t>process</a:t>
            </a:r>
          </a:p>
          <a:p>
            <a:r>
              <a:rPr lang="en-US" dirty="0"/>
              <a:t>Essentially a no-op if MPI is already </a:t>
            </a:r>
            <a:r>
              <a:rPr lang="en-US" dirty="0" smtClean="0"/>
              <a:t>initialized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multiple threads call INIT simultaneously</a:t>
            </a:r>
          </a:p>
          <a:p>
            <a:pPr lvl="1"/>
            <a:r>
              <a:rPr lang="en-US" dirty="0" smtClean="0"/>
              <a:t>The “first” </a:t>
            </a:r>
            <a:r>
              <a:rPr lang="en-US" dirty="0" smtClean="0"/>
              <a:t>call will </a:t>
            </a:r>
            <a:r>
              <a:rPr lang="en-US" dirty="0" smtClean="0"/>
              <a:t>actually initialize MPI</a:t>
            </a:r>
          </a:p>
          <a:p>
            <a:pPr lvl="1"/>
            <a:r>
              <a:rPr lang="en-US" dirty="0" smtClean="0"/>
              <a:t>Rest will </a:t>
            </a:r>
            <a:r>
              <a:rPr lang="en-US" dirty="0" smtClean="0"/>
              <a:t>block until MPI is actually initialized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22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1017</Words>
  <Application>Microsoft Macintosh PowerPoint</Application>
  <PresentationFormat>On-screen Show (4:3)</PresentationFormat>
  <Paragraphs>213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INIT and FINALIZE issues  Madrid, September 2013</vt:lpstr>
      <vt:lpstr>Main goal</vt:lpstr>
      <vt:lpstr>Encompasses three related topics</vt:lpstr>
      <vt:lpstr>New definition: MPI epoch</vt:lpstr>
      <vt:lpstr>MPI epoch</vt:lpstr>
      <vt:lpstr>MPI epoch</vt:lpstr>
      <vt:lpstr>New INIT Behavior</vt:lpstr>
      <vt:lpstr>New INIT Behavior: Consequences</vt:lpstr>
      <vt:lpstr>New INIT Behavior: Consequences</vt:lpstr>
      <vt:lpstr>New INIT Behavior: Consequences</vt:lpstr>
      <vt:lpstr>New FINALIZE Behavior</vt:lpstr>
      <vt:lpstr>New FINALIZE Behavior: Consequences</vt:lpstr>
      <vt:lpstr>Collective Behavior</vt:lpstr>
      <vt:lpstr>Outside of the MPI epoch</vt:lpstr>
      <vt:lpstr>Main thread</vt:lpstr>
      <vt:lpstr>QUERY_THREAD / IS_THREAD_MAIN</vt:lpstr>
      <vt:lpstr>INITIALIZED / FINALIZED</vt:lpstr>
      <vt:lpstr>Corner case</vt:lpstr>
      <vt:lpstr>Corner case</vt:lpstr>
      <vt:lpstr>Low quality implementations</vt:lpstr>
      <vt:lpstr>High quality implementations</vt:lpstr>
      <vt:lpstr>Corner cases</vt:lpstr>
      <vt:lpstr>Corner cases</vt:lpstr>
      <vt:lpstr>Corner cases</vt:lpstr>
      <vt:lpstr>Corner cases</vt:lpstr>
      <vt:lpstr>Summary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174</cp:revision>
  <dcterms:created xsi:type="dcterms:W3CDTF">2013-06-17T16:40:58Z</dcterms:created>
  <dcterms:modified xsi:type="dcterms:W3CDTF">2013-07-15T17:44:36Z</dcterms:modified>
</cp:coreProperties>
</file>