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69" r:id="rId9"/>
    <p:sldId id="271" r:id="rId10"/>
    <p:sldId id="273" r:id="rId11"/>
    <p:sldId id="265" r:id="rId12"/>
    <p:sldId id="270" r:id="rId13"/>
    <p:sldId id="272" r:id="rId14"/>
    <p:sldId id="264" r:id="rId15"/>
    <p:sldId id="266" r:id="rId16"/>
    <p:sldId id="267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010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-664" y="-104"/>
      </p:cViewPr>
      <p:guideLst>
        <p:guide orient="horz" pos="2160"/>
        <p:guide pos="28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9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2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1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7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0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6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2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4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9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AA3F-305D-9D47-883C-C77DAF2FD4D8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FF16C-888D-B445-8E3B-4CCA09D3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Hybrid WG topics:</a:t>
            </a:r>
            <a:br>
              <a:rPr lang="en-US" dirty="0" smtClean="0"/>
            </a:br>
            <a:r>
              <a:rPr lang="en-US" dirty="0" smtClean="0"/>
              <a:t>INIT and FINALIZE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8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738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QUERY_THREAD </a:t>
            </a:r>
            <a:r>
              <a:rPr lang="en-US" smtClean="0"/>
              <a:t>and IS_THREAD_MAIN must </a:t>
            </a:r>
            <a:r>
              <a:rPr lang="en-US" dirty="0" smtClean="0"/>
              <a:t>always be thread safe</a:t>
            </a:r>
          </a:p>
          <a:p>
            <a:pPr lvl="1"/>
            <a:r>
              <a:rPr lang="en-US" dirty="0" smtClean="0"/>
              <a:t>Jeff Hammond’s example</a:t>
            </a:r>
          </a:p>
          <a:p>
            <a:r>
              <a:rPr lang="en-US" dirty="0" smtClean="0"/>
              <a:t>Do NOT make INITIALIZED / FINALIZED thread safe</a:t>
            </a:r>
          </a:p>
          <a:p>
            <a:pPr lvl="1"/>
            <a:r>
              <a:rPr lang="en-US" dirty="0" smtClean="0"/>
              <a:t>Emphasize that there’s an inherent race condition between INITIALIZED / INIT</a:t>
            </a:r>
          </a:p>
        </p:txBody>
      </p:sp>
      <p:sp>
        <p:nvSpPr>
          <p:cNvPr id="4" name="Rectangle 3"/>
          <p:cNvSpPr/>
          <p:nvPr/>
        </p:nvSpPr>
        <p:spPr>
          <a:xfrm>
            <a:off x="5465379" y="2198414"/>
            <a:ext cx="2601310" cy="24611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MPI_QUERY_THREAD();</a:t>
            </a:r>
          </a:p>
          <a:p>
            <a:r>
              <a:rPr lang="en-US" dirty="0">
                <a:solidFill>
                  <a:schemeClr val="tx1"/>
                </a:solidFill>
              </a:rPr>
              <a:t>if SERIALIZED:</a:t>
            </a:r>
          </a:p>
          <a:p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>
                <a:solidFill>
                  <a:schemeClr val="tx1"/>
                </a:solidFill>
              </a:rPr>
              <a:t>THREAD_LOCK</a:t>
            </a:r>
          </a:p>
          <a:p>
            <a:r>
              <a:rPr lang="en-US" dirty="0">
                <a:solidFill>
                  <a:schemeClr val="tx1"/>
                </a:solidFill>
              </a:rPr>
              <a:t>  </a:t>
            </a:r>
            <a:r>
              <a:rPr lang="en-US" dirty="0" smtClean="0">
                <a:solidFill>
                  <a:schemeClr val="tx1"/>
                </a:solidFill>
              </a:rPr>
              <a:t>  MPI_FOO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  </a:t>
            </a:r>
            <a:r>
              <a:rPr lang="en-US" dirty="0" smtClean="0">
                <a:solidFill>
                  <a:schemeClr val="tx1"/>
                </a:solidFill>
              </a:rPr>
              <a:t>  THREAD_UNLOCK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else</a:t>
            </a:r>
          </a:p>
          <a:p>
            <a:r>
              <a:rPr lang="en-US" dirty="0">
                <a:solidFill>
                  <a:schemeClr val="tx1"/>
                </a:solidFill>
              </a:rPr>
              <a:t>  </a:t>
            </a:r>
            <a:r>
              <a:rPr lang="en-US" dirty="0" smtClean="0">
                <a:solidFill>
                  <a:schemeClr val="tx1"/>
                </a:solidFill>
              </a:rPr>
              <a:t>  MPI_FOO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endif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09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 graceful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 must be able to fail gracefully</a:t>
            </a:r>
          </a:p>
          <a:p>
            <a:pPr lvl="1"/>
            <a:r>
              <a:rPr lang="en-US" dirty="0" smtClean="0"/>
              <a:t>Meaning: without aborting!</a:t>
            </a:r>
          </a:p>
          <a:p>
            <a:r>
              <a:rPr lang="en-US" dirty="0" smtClean="0"/>
              <a:t>Example: thread level already set to FUNNELED</a:t>
            </a:r>
          </a:p>
          <a:p>
            <a:pPr lvl="1"/>
            <a:r>
              <a:rPr lang="en-US" dirty="0" smtClean="0"/>
              <a:t>Non-main thread calls INIT</a:t>
            </a:r>
          </a:p>
          <a:p>
            <a:pPr lvl="1"/>
            <a:r>
              <a:rPr lang="en-US" dirty="0" smtClean="0"/>
              <a:t>This should fail gracefully</a:t>
            </a:r>
          </a:p>
        </p:txBody>
      </p:sp>
    </p:spTree>
    <p:extLst>
      <p:ext uri="{BB962C8B-B14F-4D97-AF65-F5344CB8AC3E}">
        <p14:creationId xmlns:p14="http://schemas.microsoft.com/office/powerpoint/2010/main" val="3530724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559"/>
          </a:xfrm>
        </p:spPr>
        <p:txBody>
          <a:bodyPr>
            <a:normAutofit/>
          </a:bodyPr>
          <a:lstStyle/>
          <a:p>
            <a:r>
              <a:rPr lang="en-US" dirty="0" smtClean="0"/>
              <a:t>INIT and FINALIZE still collective</a:t>
            </a:r>
          </a:p>
          <a:p>
            <a:pPr lvl="1"/>
            <a:r>
              <a:rPr lang="en-US" dirty="0" smtClean="0"/>
              <a:t>Continue to not specify if they synchronize or not</a:t>
            </a:r>
          </a:p>
          <a:p>
            <a:r>
              <a:rPr lang="en-US" dirty="0" smtClean="0"/>
              <a:t>In reality:</a:t>
            </a:r>
          </a:p>
          <a:p>
            <a:pPr lvl="1"/>
            <a:r>
              <a:rPr lang="en-US" dirty="0" smtClean="0"/>
              <a:t>Expect that initializing INIT and finalizing FINALIZE may synchronize</a:t>
            </a:r>
          </a:p>
          <a:p>
            <a:pPr lvl="1"/>
            <a:r>
              <a:rPr lang="en-US" dirty="0" smtClean="0"/>
              <a:t>Other INIT and FINALIZE calls likely will not sync</a:t>
            </a:r>
          </a:p>
          <a:p>
            <a:r>
              <a:rPr lang="en-US" dirty="0" smtClean="0"/>
              <a:t>Might need to relax “collective” restrictions</a:t>
            </a:r>
          </a:p>
          <a:p>
            <a:pPr lvl="1"/>
            <a:r>
              <a:rPr lang="en-US" dirty="0" smtClean="0"/>
              <a:t>INIT collective on COMM_WORLD</a:t>
            </a:r>
          </a:p>
          <a:p>
            <a:pPr lvl="1"/>
            <a:r>
              <a:rPr lang="en-US" dirty="0" smtClean="0"/>
              <a:t>FINALIZE collective on connected processes</a:t>
            </a:r>
          </a:p>
        </p:txBody>
      </p:sp>
    </p:spTree>
    <p:extLst>
      <p:ext uri="{BB962C8B-B14F-4D97-AF65-F5344CB8AC3E}">
        <p14:creationId xmlns:p14="http://schemas.microsoft.com/office/powerpoint/2010/main" val="102985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Connected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ref counting gets complicated with dynamic processes</a:t>
            </a:r>
          </a:p>
          <a:p>
            <a:pPr lvl="1"/>
            <a:r>
              <a:rPr lang="en-US" dirty="0" smtClean="0"/>
              <a:t>…but possibly not an issue?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JMS: Hum. What to do here?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591020"/>
            <a:ext cx="3948386" cy="26363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MPI process A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MPI_INIT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MPI_COMM_ACCEPT(B)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MPI_FINALIZE </a:t>
            </a:r>
            <a:r>
              <a:rPr lang="en-US" dirty="0" smtClean="0">
                <a:solidFill>
                  <a:srgbClr val="FF0000"/>
                </a:solidFill>
              </a:rPr>
              <a:t>// Finalizes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38414" y="3591020"/>
            <a:ext cx="3948386" cy="26363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MPI process B</a:t>
            </a: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MPI_INIT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MPI_INIT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MPI_COMM_CONNECT(A)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MPI_FINALIZE </a:t>
            </a:r>
            <a:r>
              <a:rPr lang="en-US" dirty="0" smtClean="0">
                <a:solidFill>
                  <a:srgbClr val="FF0000"/>
                </a:solidFill>
              </a:rPr>
              <a:t>// A finalizes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…make other MPI calls…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MPI_FINALIZE </a:t>
            </a:r>
            <a:r>
              <a:rPr lang="en-US" dirty="0" smtClean="0">
                <a:solidFill>
                  <a:srgbClr val="FF0000"/>
                </a:solidFill>
              </a:rPr>
              <a:t>// B finalizes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09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and low quality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7903" cy="4525963"/>
          </a:xfrm>
        </p:spPr>
        <p:txBody>
          <a:bodyPr/>
          <a:lstStyle/>
          <a:p>
            <a:r>
              <a:rPr lang="en-US" dirty="0" smtClean="0"/>
              <a:t>Trivial implementation</a:t>
            </a:r>
          </a:p>
          <a:p>
            <a:pPr lvl="1"/>
            <a:r>
              <a:rPr lang="en-US" dirty="0" smtClean="0"/>
              <a:t>Never actually finalize MPI, even when ref count decrements to 0</a:t>
            </a:r>
          </a:p>
          <a:p>
            <a:pPr lvl="2"/>
            <a:r>
              <a:rPr lang="en-US" dirty="0" smtClean="0"/>
              <a:t>Maybe finalize via </a:t>
            </a:r>
            <a:r>
              <a:rPr lang="en-US" dirty="0" err="1" smtClean="0"/>
              <a:t>atexit</a:t>
            </a:r>
            <a:r>
              <a:rPr lang="en-US" dirty="0" smtClean="0"/>
              <a:t>() handler, or </a:t>
            </a:r>
            <a:r>
              <a:rPr lang="en-US" dirty="0" err="1" smtClean="0"/>
              <a:t>somesuch</a:t>
            </a:r>
            <a:endParaRPr lang="en-US" dirty="0" smtClean="0"/>
          </a:p>
          <a:p>
            <a:pPr lvl="1"/>
            <a:r>
              <a:rPr lang="en-US" dirty="0" smtClean="0"/>
              <a:t>Never change thread level after MPI initialized</a:t>
            </a:r>
          </a:p>
          <a:p>
            <a:r>
              <a:rPr lang="en-US" dirty="0" smtClean="0"/>
              <a:t>High quality implementation</a:t>
            </a:r>
          </a:p>
          <a:p>
            <a:pPr lvl="1"/>
            <a:r>
              <a:rPr lang="en-US" dirty="0" smtClean="0"/>
              <a:t>Finalizes MPI when ref count gets to 0</a:t>
            </a:r>
          </a:p>
          <a:p>
            <a:pPr lvl="1"/>
            <a:r>
              <a:rPr lang="en-US" dirty="0" smtClean="0"/>
              <a:t>Allows changing of thread level @ next MPI epoch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55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of the MPI epoch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MPI handles go stale when epoch done</a:t>
            </a:r>
          </a:p>
          <a:p>
            <a:endParaRPr lang="en-US" dirty="0" smtClean="0"/>
          </a:p>
          <a:p>
            <a:r>
              <a:rPr lang="en-US" dirty="0" err="1" smtClean="0"/>
              <a:t>Sidenote</a:t>
            </a:r>
            <a:r>
              <a:rPr lang="en-US" dirty="0" smtClean="0"/>
              <a:t>: COMM_WORLD rank may change</a:t>
            </a:r>
          </a:p>
          <a:p>
            <a:pPr lvl="1"/>
            <a:r>
              <a:rPr lang="en-US" dirty="0" smtClean="0"/>
              <a:t>If an OS process exists outside of MPI epoch, its COMM_WORLD rank may change @next epoch</a:t>
            </a:r>
          </a:p>
        </p:txBody>
      </p:sp>
    </p:spTree>
    <p:extLst>
      <p:ext uri="{BB962C8B-B14F-4D97-AF65-F5344CB8AC3E}">
        <p14:creationId xmlns:p14="http://schemas.microsoft.com/office/powerpoint/2010/main" val="2245460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Corner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guarantee which OS processes continue to exist outside of MPI epoch</a:t>
            </a:r>
          </a:p>
          <a:p>
            <a:pPr lvl="1"/>
            <a:r>
              <a:rPr lang="en-US" dirty="0" smtClean="0"/>
              <a:t>Threads or processes may die during finalization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2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Corner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 may block until FINALIZE completes</a:t>
            </a:r>
          </a:p>
          <a:p>
            <a:pPr lvl="1"/>
            <a:r>
              <a:rPr lang="en-US" dirty="0" smtClean="0"/>
              <a:t>If FINALIZE is actually in the process of finalizing when INIT is invoked</a:t>
            </a:r>
          </a:p>
          <a:p>
            <a:pPr lvl="1"/>
            <a:r>
              <a:rPr lang="en-US" dirty="0" smtClean="0"/>
              <a:t>In this case, INIT will re-initialize MPI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related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Re-initialization of MPI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Nested INIT / FINALIZE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Thread safe INIT / FINALIZE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brevity, only mentioning INIT in these slides</a:t>
            </a:r>
          </a:p>
          <a:p>
            <a:pPr marL="457200" lvl="1" indent="0">
              <a:buNone/>
            </a:pPr>
            <a:r>
              <a:rPr lang="en-US" dirty="0" smtClean="0"/>
              <a:t>…but everything also applies to INIT_THREAD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78972"/>
          </a:xfrm>
        </p:spPr>
        <p:txBody>
          <a:bodyPr>
            <a:normAutofit/>
          </a:bodyPr>
          <a:lstStyle/>
          <a:p>
            <a:r>
              <a:rPr lang="en-US" dirty="0" smtClean="0"/>
              <a:t>Any thread can call MPI_INIT at any time</a:t>
            </a:r>
          </a:p>
          <a:p>
            <a:pPr lvl="1"/>
            <a:r>
              <a:rPr lang="en-US" dirty="0" smtClean="0"/>
              <a:t>If a thread wants to call MPI, just call INIT</a:t>
            </a:r>
          </a:p>
          <a:p>
            <a:r>
              <a:rPr lang="en-US" dirty="0" smtClean="0"/>
              <a:t>Will (re)initialize MPI if it is not currently initialized</a:t>
            </a:r>
          </a:p>
          <a:p>
            <a:pPr lvl="1"/>
            <a:r>
              <a:rPr lang="en-US" dirty="0" smtClean="0"/>
              <a:t>Eliminates issues of calling MPI before INIT</a:t>
            </a:r>
          </a:p>
          <a:p>
            <a:endParaRPr lang="en-US" dirty="0"/>
          </a:p>
          <a:p>
            <a:r>
              <a:rPr lang="en-US" dirty="0" smtClean="0"/>
              <a:t>“Mostly” solves Jeff Hammond’s problems</a:t>
            </a:r>
          </a:p>
          <a:p>
            <a:pPr lvl="1"/>
            <a:r>
              <a:rPr lang="en-US" dirty="0" smtClean="0"/>
              <a:t>INIT still being collective is a problem for Jeff… maybe…</a:t>
            </a:r>
          </a:p>
        </p:txBody>
      </p:sp>
    </p:spTree>
    <p:extLst>
      <p:ext uri="{BB962C8B-B14F-4D97-AF65-F5344CB8AC3E}">
        <p14:creationId xmlns:p14="http://schemas.microsoft.com/office/powerpoint/2010/main" val="292625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safe</a:t>
            </a:r>
          </a:p>
          <a:p>
            <a:pPr lvl="1"/>
            <a:r>
              <a:rPr lang="en-US" dirty="0" smtClean="0"/>
              <a:t>Any thread can call INIT at any time</a:t>
            </a:r>
          </a:p>
          <a:p>
            <a:pPr lvl="1"/>
            <a:r>
              <a:rPr lang="en-US" dirty="0" smtClean="0"/>
              <a:t>If multiple threads call INIT simultaneously</a:t>
            </a:r>
          </a:p>
          <a:p>
            <a:pPr lvl="2"/>
            <a:r>
              <a:rPr lang="en-US" dirty="0" smtClean="0"/>
              <a:t>The “first” thread will actually initialize MPI</a:t>
            </a:r>
          </a:p>
          <a:p>
            <a:pPr lvl="2"/>
            <a:r>
              <a:rPr lang="en-US" dirty="0" smtClean="0"/>
              <a:t>Will block until MPI is actually initialized</a:t>
            </a:r>
          </a:p>
          <a:p>
            <a:pPr lvl="2"/>
            <a:r>
              <a:rPr lang="en-US" dirty="0" smtClean="0"/>
              <a:t>Essentially a no-op if MPI is already initialized</a:t>
            </a:r>
          </a:p>
          <a:p>
            <a:r>
              <a:rPr lang="en-US" dirty="0" smtClean="0"/>
              <a:t>Returned thread level may be set by initializing call to INIT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3869"/>
          </a:xfrm>
        </p:spPr>
        <p:txBody>
          <a:bodyPr>
            <a:normAutofit/>
          </a:bodyPr>
          <a:lstStyle/>
          <a:p>
            <a:r>
              <a:rPr lang="en-US" dirty="0" smtClean="0"/>
              <a:t>All calls to INIT increment internal ref count</a:t>
            </a:r>
          </a:p>
          <a:p>
            <a:r>
              <a:rPr lang="en-US" dirty="0" smtClean="0"/>
              <a:t>If MPI is not currently initialized (i.e., </a:t>
            </a:r>
            <a:r>
              <a:rPr lang="en-US" dirty="0" err="1" smtClean="0"/>
              <a:t>ref_count</a:t>
            </a:r>
            <a:r>
              <a:rPr lang="en-US" dirty="0" smtClean="0"/>
              <a:t>==0)</a:t>
            </a:r>
          </a:p>
          <a:p>
            <a:pPr lvl="1"/>
            <a:r>
              <a:rPr lang="en-US" dirty="0" smtClean="0"/>
              <a:t>Initialize MPI</a:t>
            </a:r>
          </a:p>
          <a:p>
            <a:pPr lvl="1"/>
            <a:r>
              <a:rPr lang="en-US" dirty="0" smtClean="0"/>
              <a:t>This can happen multiple times in a process</a:t>
            </a:r>
          </a:p>
        </p:txBody>
      </p:sp>
    </p:spTree>
    <p:extLst>
      <p:ext uri="{BB962C8B-B14F-4D97-AF65-F5344CB8AC3E}">
        <p14:creationId xmlns:p14="http://schemas.microsoft.com/office/powerpoint/2010/main" val="352997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FINALIZE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FINALIZE must be thread safe</a:t>
            </a:r>
          </a:p>
          <a:p>
            <a:r>
              <a:rPr lang="en-US" dirty="0" smtClean="0"/>
              <a:t>All calls to FINALIZE decrement internal ref count</a:t>
            </a:r>
          </a:p>
          <a:p>
            <a:r>
              <a:rPr lang="en-US" dirty="0" smtClean="0"/>
              <a:t>Must call FINALIZE as many times as INIT</a:t>
            </a:r>
          </a:p>
          <a:p>
            <a:pPr lvl="1"/>
            <a:r>
              <a:rPr lang="en-US" dirty="0" smtClean="0"/>
              <a:t>Will actually finalize once ref count reaches zero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Actually finalizes when ref count reaches zero</a:t>
            </a:r>
          </a:p>
          <a:p>
            <a:r>
              <a:rPr lang="en-US" dirty="0" smtClean="0"/>
              <a:t>Erroneous to call FINALIZE more times than INIT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epoch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8903"/>
          </a:xfrm>
        </p:spPr>
        <p:txBody>
          <a:bodyPr>
            <a:normAutofit/>
          </a:bodyPr>
          <a:lstStyle/>
          <a:p>
            <a:r>
              <a:rPr lang="en-US" dirty="0" smtClean="0"/>
              <a:t>Current text phrased like</a:t>
            </a:r>
          </a:p>
          <a:p>
            <a:pPr lvl="1"/>
            <a:r>
              <a:rPr lang="en-US" dirty="0" smtClean="0"/>
              <a:t>“Before MPI_INIT is called…”</a:t>
            </a:r>
          </a:p>
          <a:p>
            <a:pPr lvl="1"/>
            <a:r>
              <a:rPr lang="en-US" dirty="0" smtClean="0"/>
              <a:t>“After MPI_FINALIZE is called…”</a:t>
            </a:r>
          </a:p>
          <a:p>
            <a:r>
              <a:rPr lang="en-US" dirty="0" smtClean="0"/>
              <a:t>Need to re-spin this language</a:t>
            </a:r>
          </a:p>
          <a:p>
            <a:pPr lvl="1"/>
            <a:r>
              <a:rPr lang="en-US" dirty="0" smtClean="0"/>
              <a:t>Define MPI “epoch”: between initialization and finalization</a:t>
            </a:r>
          </a:p>
          <a:p>
            <a:pPr lvl="1"/>
            <a:r>
              <a:rPr lang="en-US" dirty="0" smtClean="0"/>
              <a:t>You are either inside or outside of an epoch</a:t>
            </a:r>
          </a:p>
        </p:txBody>
      </p:sp>
    </p:spTree>
    <p:extLst>
      <p:ext uri="{BB962C8B-B14F-4D97-AF65-F5344CB8AC3E}">
        <p14:creationId xmlns:p14="http://schemas.microsoft.com/office/powerpoint/2010/main" val="372386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epoch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IS_INITIALIZED and IS_FINALIZED must change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err="1" smtClean="0"/>
              <a:t>defs</a:t>
            </a:r>
            <a:r>
              <a:rPr lang="en-US" dirty="0" smtClean="0"/>
              <a:t> based on calling INIT / FINALIZE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defs</a:t>
            </a:r>
            <a:r>
              <a:rPr lang="en-US" dirty="0" smtClean="0"/>
              <a:t> based on inside / outside epoch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049" y="3893943"/>
            <a:ext cx="765503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55936" y="3789572"/>
            <a:ext cx="0" cy="2532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27586" y="343775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MPI_INIT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21302" y="3789572"/>
            <a:ext cx="0" cy="2532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30193" y="3437758"/>
            <a:ext cx="1497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MPI_FINALIZE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-11846" y="3429000"/>
            <a:ext cx="965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Current: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01917" y="3775558"/>
            <a:ext cx="2172138" cy="861060"/>
            <a:chOff x="213763" y="4295960"/>
            <a:chExt cx="2172138" cy="861060"/>
          </a:xfrm>
        </p:grpSpPr>
        <p:sp>
          <p:nvSpPr>
            <p:cNvPr id="18" name="Rectangle 17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8965" y="4510689"/>
              <a:ext cx="21044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284286" y="3761544"/>
            <a:ext cx="2172138" cy="861060"/>
            <a:chOff x="213763" y="4295960"/>
            <a:chExt cx="2172138" cy="861060"/>
          </a:xfrm>
        </p:grpSpPr>
        <p:sp>
          <p:nvSpPr>
            <p:cNvPr id="21" name="Rectangle 20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4162" y="4510689"/>
              <a:ext cx="20592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6366655" y="3747530"/>
            <a:ext cx="2172138" cy="861060"/>
            <a:chOff x="213763" y="4295960"/>
            <a:chExt cx="2172138" cy="861060"/>
          </a:xfrm>
        </p:grpSpPr>
        <p:sp>
          <p:nvSpPr>
            <p:cNvPr id="25" name="Rectangle 24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4162" y="4510689"/>
              <a:ext cx="20592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/>
          <p:nvPr/>
        </p:nvCxnSpPr>
        <p:spPr>
          <a:xfrm>
            <a:off x="742895" y="5424353"/>
            <a:ext cx="765503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67782" y="5319982"/>
            <a:ext cx="0" cy="2532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39432" y="496816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MPI_INIT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933148" y="5319982"/>
            <a:ext cx="0" cy="2532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42039" y="4968168"/>
            <a:ext cx="1497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MPI_FINALIZE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4959410"/>
            <a:ext cx="67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New: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13763" y="5305968"/>
            <a:ext cx="2172138" cy="861060"/>
            <a:chOff x="213763" y="4295960"/>
            <a:chExt cx="2172138" cy="861060"/>
          </a:xfrm>
        </p:grpSpPr>
        <p:sp>
          <p:nvSpPr>
            <p:cNvPr id="35" name="Rectangle 34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8965" y="4510689"/>
              <a:ext cx="21044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296132" y="5291954"/>
            <a:ext cx="2172138" cy="861060"/>
            <a:chOff x="213763" y="4295960"/>
            <a:chExt cx="2172138" cy="861060"/>
          </a:xfrm>
        </p:grpSpPr>
        <p:sp>
          <p:nvSpPr>
            <p:cNvPr id="39" name="Rectangle 38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64162" y="4510689"/>
              <a:ext cx="20592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378501" y="5277940"/>
            <a:ext cx="2172138" cy="861060"/>
            <a:chOff x="213763" y="4295960"/>
            <a:chExt cx="2172138" cy="861060"/>
          </a:xfrm>
        </p:grpSpPr>
        <p:sp>
          <p:nvSpPr>
            <p:cNvPr id="43" name="Rectangle 42"/>
            <p:cNvSpPr/>
            <p:nvPr/>
          </p:nvSpPr>
          <p:spPr>
            <a:xfrm>
              <a:off x="213763" y="4549225"/>
              <a:ext cx="2172138" cy="593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1564" y="4510689"/>
              <a:ext cx="21044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IS_INITIALIZED: </a:t>
              </a:r>
              <a:r>
                <a:rPr lang="en-US" dirty="0" smtClean="0">
                  <a:solidFill>
                    <a:srgbClr val="FF0000"/>
                  </a:solidFill>
                </a:rPr>
                <a:t>false</a:t>
              </a:r>
              <a:endParaRPr lang="en-US" dirty="0" smtClean="0">
                <a:solidFill>
                  <a:srgbClr val="008000"/>
                </a:solidFill>
              </a:endParaRPr>
            </a:p>
            <a:p>
              <a:pPr algn="ctr"/>
              <a:r>
                <a:rPr lang="en-US" dirty="0" smtClean="0"/>
                <a:t>IS_FINALIZED: </a:t>
              </a:r>
              <a:r>
                <a:rPr lang="en-US" dirty="0" smtClean="0">
                  <a:solidFill>
                    <a:srgbClr val="008000"/>
                  </a:solidFill>
                </a:rPr>
                <a:t>true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299832" y="4295960"/>
              <a:ext cx="0" cy="2532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396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31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essentially stays the same</a:t>
            </a:r>
          </a:p>
          <a:p>
            <a:pPr lvl="1"/>
            <a:r>
              <a:rPr lang="en-US" dirty="0" smtClean="0"/>
              <a:t>Main thread = thread that initialized MPI </a:t>
            </a:r>
            <a:r>
              <a:rPr lang="en-US" dirty="0" smtClean="0">
                <a:solidFill>
                  <a:srgbClr val="FF0000"/>
                </a:solidFill>
              </a:rPr>
              <a:t>in this epoch</a:t>
            </a:r>
          </a:p>
          <a:p>
            <a:r>
              <a:rPr lang="en-US" dirty="0" smtClean="0"/>
              <a:t>Currently, main thread must finalize</a:t>
            </a:r>
          </a:p>
          <a:p>
            <a:pPr lvl="1"/>
            <a:r>
              <a:rPr lang="en-US" dirty="0" smtClean="0"/>
              <a:t>Only relevant in THREAD_MULTIPLE case</a:t>
            </a:r>
          </a:p>
          <a:p>
            <a:pPr lvl="1"/>
            <a:r>
              <a:rPr lang="en-US" dirty="0" smtClean="0"/>
              <a:t>Does this still matter?</a:t>
            </a:r>
          </a:p>
          <a:p>
            <a:pPr lvl="1"/>
            <a:r>
              <a:rPr lang="en-US" dirty="0" smtClean="0"/>
              <a:t>Does anyone know why this restriction exists?</a:t>
            </a:r>
          </a:p>
          <a:p>
            <a:pPr lvl="1"/>
            <a:r>
              <a:rPr lang="en-US" dirty="0" smtClean="0"/>
              <a:t>Need to poll implementers</a:t>
            </a:r>
          </a:p>
        </p:txBody>
      </p:sp>
    </p:spTree>
    <p:extLst>
      <p:ext uri="{BB962C8B-B14F-4D97-AF65-F5344CB8AC3E}">
        <p14:creationId xmlns:p14="http://schemas.microsoft.com/office/powerpoint/2010/main" val="286829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724</Words>
  <Application>Microsoft Macintosh PowerPoint</Application>
  <PresentationFormat>On-screen Show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Hybrid WG topics: INIT and FINALIZE issues</vt:lpstr>
      <vt:lpstr>Three related topics</vt:lpstr>
      <vt:lpstr>Main goals</vt:lpstr>
      <vt:lpstr>INIT Behavior</vt:lpstr>
      <vt:lpstr>INIT Behavior</vt:lpstr>
      <vt:lpstr>FINALIZE Behavior</vt:lpstr>
      <vt:lpstr>MPI epoch</vt:lpstr>
      <vt:lpstr>MPI epoch</vt:lpstr>
      <vt:lpstr>Main thread</vt:lpstr>
      <vt:lpstr>Thread safety</vt:lpstr>
      <vt:lpstr>INIT graceful failure</vt:lpstr>
      <vt:lpstr>Collective Behavior</vt:lpstr>
      <vt:lpstr>Connected processes</vt:lpstr>
      <vt:lpstr>High and low quality implementations</vt:lpstr>
      <vt:lpstr>Outside of the MPI epoch</vt:lpstr>
      <vt:lpstr>Corner cases</vt:lpstr>
      <vt:lpstr>Corner cases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Squyres</dc:creator>
  <cp:lastModifiedBy>Jeff Squyres</cp:lastModifiedBy>
  <cp:revision>73</cp:revision>
  <dcterms:created xsi:type="dcterms:W3CDTF">2013-06-17T16:40:58Z</dcterms:created>
  <dcterms:modified xsi:type="dcterms:W3CDTF">2013-06-22T13:26:22Z</dcterms:modified>
</cp:coreProperties>
</file>