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4B5C29"/>
    <a:srgbClr val="5C0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slide footer_gray_41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604250"/>
            <a:ext cx="914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slide header_gray_41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8/19/13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489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8/19/13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339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that we don’t need to convince people that fault tolerance</a:t>
            </a:r>
            <a:r>
              <a:rPr lang="en-US" baseline="0" dirty="0" smtClean="0"/>
              <a:t> is necessary. This is the motivation behind the proposal.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4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title header_gray_417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title footer_gray_417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6775450"/>
            <a:ext cx="914400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7E653-0CC9-D744-89EE-2A8E417BE103}" type="datetime1">
              <a:rPr lang="en-US" smtClean="0"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8D6BD4-C638-7944-BF0D-3A22A47B0B8D}" type="datetime1">
              <a:rPr lang="en-US" smtClean="0"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4E515-1B73-CA44-8740-E6A3083653AD}" type="datetime1">
              <a:rPr lang="en-US" smtClean="0"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335426-6896-5248-AFC1-0C0101591D10}" type="datetime1">
              <a:rPr lang="en-US" smtClean="0"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7CC63-F211-EC47-9C11-68FBEB15ABE5}" type="datetime1">
              <a:rPr lang="en-US" smtClean="0"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D2D80B-9FD0-CC44-B7AD-0DC7B26C09EB}" type="datetime1">
              <a:rPr lang="en-US" smtClean="0"/>
              <a:t>8/19/13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78E1C8-8E5F-DB45-A505-8B01CDD595ED}" type="datetime1">
              <a:rPr lang="en-US" smtClean="0"/>
              <a:t>8/19/13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BA7E36-ED04-DA42-BE4F-2CA2B4C23A68}" type="datetime1">
              <a:rPr lang="en-US" smtClean="0"/>
              <a:t>8/19/13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599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9335D-E545-9147-B43F-014305E2F54A}" type="datetime1">
              <a:rPr lang="en-US" smtClean="0"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EE1E1-2B8D-AB4E-A1FA-5E3B032FE5D7}" type="datetime1">
              <a:rPr lang="en-US" smtClean="0"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slide footer_gray_417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18250"/>
            <a:ext cx="914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C66F13C2-D13E-D148-9FFE-39018DD51DD6}" type="datetime1">
              <a:rPr lang="en-US" smtClean="0"/>
              <a:t>8/19/13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User Level Failure Mitigation, September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4" descr="slide header_gray_417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User Level Failure Mitigation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Fault Tolerance Working Group</a:t>
            </a:r>
          </a:p>
          <a:p>
            <a:r>
              <a:rPr lang="en-US" dirty="0" smtClean="0"/>
              <a:t>September 2013, MPI Forum Meeting</a:t>
            </a:r>
          </a:p>
          <a:p>
            <a:r>
              <a:rPr lang="en-US" dirty="0" smtClean="0"/>
              <a:t>Madrid, Spain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Some applications will not need recovery</a:t>
            </a:r>
          </a:p>
          <a:p>
            <a:pPr lvl="1"/>
            <a:r>
              <a:rPr lang="en-US" dirty="0" smtClean="0"/>
              <a:t>Point-to-point applications can keep working and ignore the failed </a:t>
            </a:r>
            <a:r>
              <a:rPr lang="en-US" dirty="0" smtClean="0"/>
              <a:t>processes</a:t>
            </a:r>
            <a:endParaRPr lang="en-US" dirty="0" smtClean="0"/>
          </a:p>
          <a:p>
            <a:r>
              <a:rPr lang="en-US" dirty="0" smtClean="0"/>
              <a:t>If collective communications are required, a new communicator must be created</a:t>
            </a:r>
          </a:p>
          <a:p>
            <a:pPr lvl="1"/>
            <a:r>
              <a:rPr lang="en-US" b="1" dirty="0" err="1" smtClean="0"/>
              <a:t>MPI_Comm_shrink</a:t>
            </a:r>
            <a:r>
              <a:rPr lang="en-US" b="1" dirty="0" smtClean="0"/>
              <a:t>(</a:t>
            </a:r>
            <a:r>
              <a:rPr lang="en-US" b="1" dirty="0" err="1" smtClean="0"/>
              <a:t>MPI_Comm</a:t>
            </a:r>
            <a:r>
              <a:rPr lang="en-US" b="1" dirty="0" smtClean="0"/>
              <a:t> *</a:t>
            </a:r>
            <a:r>
              <a:rPr lang="en-US" b="1" dirty="0" err="1" smtClean="0"/>
              <a:t>comm</a:t>
            </a:r>
            <a:r>
              <a:rPr lang="en-US" b="1" dirty="0" smtClean="0"/>
              <a:t>, </a:t>
            </a:r>
            <a:r>
              <a:rPr lang="en-US" b="1" dirty="0" err="1" smtClean="0"/>
              <a:t>MPI_Comm</a:t>
            </a:r>
            <a:r>
              <a:rPr lang="en-US" b="1" dirty="0" smtClean="0"/>
              <a:t> *</a:t>
            </a:r>
            <a:r>
              <a:rPr lang="en-US" b="1" dirty="0" err="1" smtClean="0"/>
              <a:t>newcomm</a:t>
            </a:r>
            <a:r>
              <a:rPr lang="en-US" b="1" dirty="0" smtClean="0"/>
              <a:t>)</a:t>
            </a:r>
          </a:p>
          <a:p>
            <a:pPr lvl="2"/>
            <a:r>
              <a:rPr lang="en-US" dirty="0" smtClean="0"/>
              <a:t>Creates a new communicator from the old communicator excluding failed processes</a:t>
            </a:r>
          </a:p>
          <a:p>
            <a:pPr lvl="2"/>
            <a:r>
              <a:rPr lang="en-US" dirty="0" smtClean="0"/>
              <a:t>If a failure occurs during the shrink, it is also excluded.</a:t>
            </a:r>
          </a:p>
          <a:p>
            <a:pPr lvl="2"/>
            <a:r>
              <a:rPr lang="en-US" dirty="0" smtClean="0"/>
              <a:t>No requirement that </a:t>
            </a:r>
            <a:r>
              <a:rPr lang="en-US" i="1" dirty="0" err="1" smtClean="0"/>
              <a:t>comm</a:t>
            </a:r>
            <a:r>
              <a:rPr lang="en-US" dirty="0" smtClean="0"/>
              <a:t> has a failure. In this case, it will act identically to </a:t>
            </a:r>
            <a:r>
              <a:rPr lang="en-US" dirty="0" err="1" smtClean="0"/>
              <a:t>MPI_Comm_dup</a:t>
            </a:r>
            <a:endParaRPr lang="en-US" dirty="0" smtClean="0"/>
          </a:p>
          <a:p>
            <a:r>
              <a:rPr lang="en-US" dirty="0" smtClean="0"/>
              <a:t>Can also be used to validate knowledge of all failures in a communicator.</a:t>
            </a:r>
          </a:p>
          <a:p>
            <a:pPr lvl="1"/>
            <a:r>
              <a:rPr lang="en-US" dirty="0" smtClean="0"/>
              <a:t>Shrink the communicator, compare the new group to the old one, free the new communicator (if not needed).</a:t>
            </a:r>
          </a:p>
          <a:p>
            <a:pPr lvl="1"/>
            <a:r>
              <a:rPr lang="en-US" dirty="0" smtClean="0"/>
              <a:t>Same cost as querying all processes to learn about all failures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User Level Failure Mitigation, September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6200" y="4241800"/>
            <a:ext cx="9144000" cy="2159000"/>
            <a:chOff x="76200" y="3810000"/>
            <a:chExt cx="9144000" cy="2159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" y="3810000"/>
              <a:ext cx="3581400" cy="2159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38800" y="3810000"/>
              <a:ext cx="3581400" cy="2159000"/>
            </a:xfrm>
            <a:prstGeom prst="rect">
              <a:avLst/>
            </a:prstGeom>
          </p:spPr>
        </p:pic>
        <p:sp>
          <p:nvSpPr>
            <p:cNvPr id="8" name="Right Arrow 7"/>
            <p:cNvSpPr/>
            <p:nvPr/>
          </p:nvSpPr>
          <p:spPr bwMode="auto">
            <a:xfrm>
              <a:off x="3505200" y="4267200"/>
              <a:ext cx="2286000" cy="1295400"/>
            </a:xfrm>
            <a:prstGeom prst="rightArrow">
              <a:avLst/>
            </a:prstGeom>
            <a:solidFill>
              <a:schemeClr val="tx1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4871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3050"/>
            <a:ext cx="3505200" cy="1479550"/>
          </a:xfrm>
        </p:spPr>
        <p:txBody>
          <a:bodyPr/>
          <a:lstStyle/>
          <a:p>
            <a:r>
              <a:rPr lang="en-US" dirty="0" smtClean="0"/>
              <a:t>Why not use </a:t>
            </a:r>
            <a:r>
              <a:rPr lang="en-US" sz="2100" dirty="0" err="1" smtClean="0"/>
              <a:t>MPI_Comm_create_group</a:t>
            </a:r>
            <a:r>
              <a:rPr lang="en-US" sz="2100" dirty="0" smtClean="0"/>
              <a:t>?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process fails between deciding the </a:t>
            </a:r>
            <a:r>
              <a:rPr lang="en-US" dirty="0" smtClean="0"/>
              <a:t>group of </a:t>
            </a:r>
            <a:r>
              <a:rPr lang="en-US" dirty="0" smtClean="0"/>
              <a:t>failed processes and creating the new communicator, it’s possible that the new communicator would be produced in an inconsistent state.</a:t>
            </a:r>
          </a:p>
          <a:p>
            <a:pPr lvl="1"/>
            <a:r>
              <a:rPr lang="en-US" dirty="0" smtClean="0"/>
              <a:t>Some processes have a working communicator that can be used for MPI operations while others have a broken communicator that can’t be used for anything.</a:t>
            </a:r>
          </a:p>
          <a:p>
            <a:r>
              <a:rPr lang="en-US" dirty="0" smtClean="0"/>
              <a:t>An inconsistent communicator can’t be correctly revoked or used for an agreement</a:t>
            </a:r>
          </a:p>
          <a:p>
            <a:pPr lvl="1"/>
            <a:r>
              <a:rPr lang="en-US" dirty="0" smtClean="0"/>
              <a:t>Impossible to determine if the communicator is OK or notify other processes if the communicator isn’t OK.</a:t>
            </a:r>
          </a:p>
          <a:p>
            <a:r>
              <a:rPr lang="en-US" i="1" dirty="0" smtClean="0"/>
              <a:t>How do we avoid this problem (including non-shrink communicator creation)?</a:t>
            </a:r>
          </a:p>
          <a:p>
            <a:pPr lvl="1"/>
            <a:r>
              <a:rPr lang="en-US" dirty="0" smtClean="0"/>
              <a:t>After creating a communicator, perform an </a:t>
            </a:r>
            <a:r>
              <a:rPr lang="en-US" dirty="0" err="1" smtClean="0"/>
              <a:t>Allreduce</a:t>
            </a:r>
            <a:r>
              <a:rPr lang="en-US" dirty="0" smtClean="0"/>
              <a:t>. If the result is OK, then the communicator is usable, otherwise, </a:t>
            </a:r>
            <a:r>
              <a:rPr lang="en-US" dirty="0" smtClean="0"/>
              <a:t>release it and </a:t>
            </a:r>
            <a:r>
              <a:rPr lang="en-US" dirty="0" smtClean="0"/>
              <a:t>create the communicator again.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28600" y="2743200"/>
            <a:ext cx="3979701" cy="3259816"/>
            <a:chOff x="2378462" y="1559350"/>
            <a:chExt cx="6719740" cy="3320769"/>
          </a:xfrm>
        </p:grpSpPr>
        <p:grpSp>
          <p:nvGrpSpPr>
            <p:cNvPr id="22" name="Group 21"/>
            <p:cNvGrpSpPr/>
            <p:nvPr/>
          </p:nvGrpSpPr>
          <p:grpSpPr>
            <a:xfrm>
              <a:off x="2378462" y="1559350"/>
              <a:ext cx="6719740" cy="3279709"/>
              <a:chOff x="2378462" y="1559350"/>
              <a:chExt cx="6719740" cy="3279709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4667872" y="2045441"/>
                <a:ext cx="2085167" cy="7752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Create</a:t>
                </a:r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507128" y="3516015"/>
                <a:ext cx="1801294" cy="7752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Success</a:t>
                </a:r>
                <a:endParaRPr lang="en-US" sz="1400" dirty="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051096" y="3519438"/>
                <a:ext cx="1801294" cy="7752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Success</a:t>
                </a:r>
                <a:endParaRPr lang="en-US" sz="1400" dirty="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595063" y="3519438"/>
                <a:ext cx="1801294" cy="775288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Fail</a:t>
                </a:r>
                <a:endParaRPr lang="en-US" sz="1400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7139031" y="3519438"/>
                <a:ext cx="1801294" cy="7752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Success</a:t>
                </a:r>
                <a:endParaRPr lang="en-US" sz="1400" dirty="0"/>
              </a:p>
            </p:txBody>
          </p:sp>
          <p:cxnSp>
            <p:nvCxnSpPr>
              <p:cNvPr id="29" name="Straight Connector 28"/>
              <p:cNvCxnSpPr>
                <a:stCxn id="24" idx="4"/>
                <a:endCxn id="25" idx="0"/>
              </p:cNvCxnSpPr>
              <p:nvPr/>
            </p:nvCxnSpPr>
            <p:spPr>
              <a:xfrm flipH="1">
                <a:off x="3407776" y="2820729"/>
                <a:ext cx="2302680" cy="69528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4" idx="4"/>
                <a:endCxn id="26" idx="0"/>
              </p:cNvCxnSpPr>
              <p:nvPr/>
            </p:nvCxnSpPr>
            <p:spPr>
              <a:xfrm flipH="1">
                <a:off x="4951743" y="2820729"/>
                <a:ext cx="758712" cy="698709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4" idx="4"/>
                <a:endCxn id="27" idx="0"/>
              </p:cNvCxnSpPr>
              <p:nvPr/>
            </p:nvCxnSpPr>
            <p:spPr>
              <a:xfrm>
                <a:off x="5710456" y="2820729"/>
                <a:ext cx="785256" cy="698709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24" idx="4"/>
                <a:endCxn id="28" idx="0"/>
              </p:cNvCxnSpPr>
              <p:nvPr/>
            </p:nvCxnSpPr>
            <p:spPr>
              <a:xfrm>
                <a:off x="5710456" y="2820729"/>
                <a:ext cx="2329223" cy="698709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4823080" y="1559350"/>
                <a:ext cx="1830509" cy="4075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Comm-1</a:t>
                </a:r>
                <a:endParaRPr lang="en-US" sz="2000" b="1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378462" y="4353843"/>
                <a:ext cx="1830509" cy="4075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Comm-2</a:t>
                </a:r>
                <a:endParaRPr lang="en-US" sz="2000" b="1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051094" y="4353843"/>
                <a:ext cx="1830509" cy="4075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Comm-2</a:t>
                </a:r>
                <a:endParaRPr lang="en-US" sz="2000" b="1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267693" y="4431468"/>
                <a:ext cx="1830509" cy="4075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Comm-2</a:t>
                </a:r>
                <a:endParaRPr lang="en-US" sz="2000" b="1" dirty="0"/>
              </a:p>
            </p:txBody>
          </p:sp>
        </p:grpSp>
        <p:sp>
          <p:nvSpPr>
            <p:cNvPr id="23" name="Multiply 22"/>
            <p:cNvSpPr/>
            <p:nvPr/>
          </p:nvSpPr>
          <p:spPr>
            <a:xfrm>
              <a:off x="5981053" y="4353843"/>
              <a:ext cx="914401" cy="526276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1970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Communicator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o 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rc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MPI_Comm_creation_function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comm</a:t>
            </a:r>
            <a:r>
              <a:rPr lang="en-US" dirty="0" smtClean="0">
                <a:latin typeface="Courier"/>
                <a:cs typeface="Courier"/>
              </a:rPr>
              <a:t>, …, &amp;</a:t>
            </a:r>
            <a:r>
              <a:rPr lang="en-US" dirty="0" err="1" smtClean="0">
                <a:latin typeface="Courier"/>
                <a:cs typeface="Courier"/>
              </a:rPr>
              <a:t>newcomm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if (MPI_ERR_PROC_FAILED ==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MPI_Allreduce</a:t>
            </a:r>
            <a:r>
              <a:rPr lang="en-US" dirty="0" smtClean="0">
                <a:latin typeface="Courier"/>
                <a:cs typeface="Courier"/>
              </a:rPr>
              <a:t>(&amp;</a:t>
            </a:r>
            <a:r>
              <a:rPr lang="en-US" dirty="0" err="1" smtClean="0">
                <a:latin typeface="Courier"/>
                <a:cs typeface="Courier"/>
              </a:rPr>
              <a:t>rc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smtClean="0">
                <a:latin typeface="Courier"/>
                <a:cs typeface="Courier"/>
              </a:rPr>
              <a:t>MPI_IN_PLACE, </a:t>
            </a:r>
            <a:r>
              <a:rPr lang="en-US" dirty="0" smtClean="0">
                <a:latin typeface="Courier"/>
                <a:cs typeface="Courier"/>
              </a:rPr>
              <a:t>1, MPI_INT,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              MPI_MAX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newcomm</a:t>
            </a:r>
            <a:r>
              <a:rPr lang="en-US" dirty="0" smtClean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rc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= MPI_ERR_PROC_FAILED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MPI_Comm_free</a:t>
            </a:r>
            <a:r>
              <a:rPr lang="en-US" dirty="0" smtClean="0">
                <a:latin typeface="Courier"/>
                <a:cs typeface="Courier"/>
              </a:rPr>
              <a:t>(&amp;</a:t>
            </a:r>
            <a:r>
              <a:rPr lang="en-US" dirty="0" err="1" smtClean="0">
                <a:latin typeface="Courier"/>
                <a:cs typeface="Courier"/>
              </a:rPr>
              <a:t>newcomm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}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 while (</a:t>
            </a:r>
            <a:r>
              <a:rPr lang="en-US" dirty="0" err="1" smtClean="0">
                <a:latin typeface="Courier"/>
                <a:cs typeface="Courier"/>
              </a:rPr>
              <a:t>rc</a:t>
            </a:r>
            <a:r>
              <a:rPr lang="en-US" dirty="0" smtClean="0">
                <a:latin typeface="Courier"/>
                <a:cs typeface="Courier"/>
              </a:rPr>
              <a:t> != MPI_SUCCESS);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31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</a:t>
            </a:r>
            <a:r>
              <a:rPr lang="en-US" dirty="0" err="1" smtClean="0"/>
              <a:t>MPI_Comm_free</a:t>
            </a:r>
            <a:r>
              <a:rPr lang="en-US" dirty="0" smtClean="0"/>
              <a:t>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MPI_Comm_free</a:t>
            </a:r>
            <a:r>
              <a:rPr lang="en-US" dirty="0" smtClean="0"/>
              <a:t> is defined to be collective, though often implemented locally</a:t>
            </a:r>
          </a:p>
          <a:p>
            <a:r>
              <a:rPr lang="en-US" dirty="0" smtClean="0"/>
              <a:t>If it’s not possible to do collective operations, we should still be able to clean up the handle.</a:t>
            </a:r>
          </a:p>
          <a:p>
            <a:r>
              <a:rPr lang="en-US" dirty="0" smtClean="0"/>
              <a:t>Modify </a:t>
            </a:r>
            <a:r>
              <a:rPr lang="en-US" dirty="0" err="1" smtClean="0"/>
              <a:t>MPI_Comm_free</a:t>
            </a:r>
            <a:r>
              <a:rPr lang="en-US" dirty="0" smtClean="0"/>
              <a:t> to say that if the collective meaning of </a:t>
            </a:r>
            <a:r>
              <a:rPr lang="en-US" dirty="0" err="1" smtClean="0"/>
              <a:t>MPI_Comm_free</a:t>
            </a:r>
            <a:r>
              <a:rPr lang="en-US" dirty="0" smtClean="0"/>
              <a:t> cannot be established due to failure, the implementation can still clean up the local resources.</a:t>
            </a:r>
          </a:p>
          <a:p>
            <a:pPr lvl="1"/>
            <a:r>
              <a:rPr lang="en-US" dirty="0" smtClean="0"/>
              <a:t>The handle is still set the MPI_COMM_NULL to signify that the resources are free.</a:t>
            </a:r>
          </a:p>
          <a:p>
            <a:pPr lvl="1"/>
            <a:r>
              <a:rPr lang="en-US" dirty="0" smtClean="0"/>
              <a:t>The function should still return an error code to show that the collective meaning was not achieved.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50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it is necessary to decide if an algorithm is done</a:t>
            </a:r>
          </a:p>
          <a:p>
            <a:pPr lvl="1"/>
            <a:r>
              <a:rPr lang="en-US" dirty="0" smtClean="0"/>
              <a:t>If a failure has occurred and we don’t want to shrink the communicator to use a non-</a:t>
            </a:r>
            <a:r>
              <a:rPr lang="en-US" dirty="0" err="1" smtClean="0"/>
              <a:t>ft</a:t>
            </a:r>
            <a:r>
              <a:rPr lang="en-US" dirty="0" smtClean="0"/>
              <a:t> collective, we need a failure tolerant agreement</a:t>
            </a:r>
          </a:p>
          <a:p>
            <a:pPr lvl="1"/>
            <a:r>
              <a:rPr lang="en-US" b="1" dirty="0" err="1" smtClean="0"/>
              <a:t>MPI_Comm_agree</a:t>
            </a:r>
            <a:r>
              <a:rPr lang="en-US" b="1" dirty="0" smtClean="0"/>
              <a:t>(</a:t>
            </a:r>
            <a:r>
              <a:rPr lang="en-US" b="1" dirty="0" err="1" smtClean="0"/>
              <a:t>MPI_comm</a:t>
            </a:r>
            <a:r>
              <a:rPr lang="en-US" b="1" dirty="0" smtClean="0"/>
              <a:t> </a:t>
            </a:r>
            <a:r>
              <a:rPr lang="en-US" b="1" dirty="0" err="1" smtClean="0"/>
              <a:t>comm</a:t>
            </a:r>
            <a:r>
              <a:rPr lang="en-US" b="1" dirty="0" smtClean="0"/>
              <a:t>, </a:t>
            </a:r>
            <a:r>
              <a:rPr lang="en-US" b="1" dirty="0" err="1" smtClean="0"/>
              <a:t>int</a:t>
            </a:r>
            <a:r>
              <a:rPr lang="en-US" b="1" dirty="0" smtClean="0"/>
              <a:t> *flag);</a:t>
            </a:r>
            <a:endParaRPr lang="en-US" dirty="0" smtClean="0"/>
          </a:p>
          <a:p>
            <a:pPr lvl="2"/>
            <a:r>
              <a:rPr lang="en-US" dirty="0" smtClean="0"/>
              <a:t>Performs fault tolerant agreement over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i="1" dirty="0" smtClean="0"/>
              <a:t>flag</a:t>
            </a:r>
          </a:p>
          <a:p>
            <a:pPr lvl="2"/>
            <a:r>
              <a:rPr lang="en-US" dirty="0" smtClean="0"/>
              <a:t>Ignores failed processes</a:t>
            </a:r>
          </a:p>
          <a:p>
            <a:pPr lvl="2"/>
            <a:r>
              <a:rPr lang="en-US" dirty="0" smtClean="0"/>
              <a:t>If any process in </a:t>
            </a:r>
            <a:r>
              <a:rPr lang="en-US" i="1" dirty="0" err="1" smtClean="0"/>
              <a:t>comm</a:t>
            </a:r>
            <a:r>
              <a:rPr lang="en-US" dirty="0" smtClean="0"/>
              <a:t> has called </a:t>
            </a:r>
            <a:r>
              <a:rPr lang="en-US" dirty="0" err="1" smtClean="0"/>
              <a:t>MPI_Comm_revoke</a:t>
            </a:r>
            <a:r>
              <a:rPr lang="en-US" dirty="0" smtClean="0"/>
              <a:t>, all other processes will return MPI_ERR_REVOKED</a:t>
            </a:r>
          </a:p>
          <a:p>
            <a:pPr lvl="1"/>
            <a:r>
              <a:rPr lang="en-US" dirty="0" smtClean="0"/>
              <a:t>Expensive operation. Should be used sparingly</a:t>
            </a:r>
          </a:p>
          <a:p>
            <a:pPr lvl="1"/>
            <a:r>
              <a:rPr lang="en-US" dirty="0" smtClean="0"/>
              <a:t>Can also pair with collectives to provide global return codes if necessary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13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Additions to Encourage Libraries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5 Functions &amp; 2 Return Codes</a:t>
            </a:r>
          </a:p>
          <a:p>
            <a:pPr lvl="1"/>
            <a:r>
              <a:rPr lang="en-US" dirty="0" smtClean="0"/>
              <a:t>Not designed to promote one recovery model</a:t>
            </a:r>
          </a:p>
          <a:p>
            <a:pPr lvl="1"/>
            <a:r>
              <a:rPr lang="en-US" dirty="0" smtClean="0"/>
              <a:t>Encourages libraries to provide FT on top of MPI</a:t>
            </a:r>
          </a:p>
          <a:p>
            <a:pPr lvl="1"/>
            <a:r>
              <a:rPr lang="en-US" dirty="0" smtClean="0"/>
              <a:t>In line with original MPI purpose</a:t>
            </a:r>
          </a:p>
          <a:p>
            <a:r>
              <a:rPr lang="en-US" dirty="0" smtClean="0"/>
              <a:t>Libraries can combine ULFM &amp; PMPI to provide lots of FT models</a:t>
            </a:r>
          </a:p>
          <a:p>
            <a:pPr lvl="1"/>
            <a:r>
              <a:rPr lang="en-US" dirty="0" smtClean="0"/>
              <a:t>Transactions</a:t>
            </a:r>
          </a:p>
          <a:p>
            <a:pPr lvl="1"/>
            <a:r>
              <a:rPr lang="en-US" dirty="0" smtClean="0"/>
              <a:t>Transparent FT</a:t>
            </a:r>
          </a:p>
          <a:p>
            <a:pPr lvl="1"/>
            <a:r>
              <a:rPr lang="en-US" dirty="0" smtClean="0"/>
              <a:t>Uniform Collectives</a:t>
            </a:r>
          </a:p>
          <a:p>
            <a:pPr lvl="1"/>
            <a:r>
              <a:rPr lang="en-US" dirty="0" smtClean="0"/>
              <a:t>Checkpoint/Restart</a:t>
            </a:r>
          </a:p>
          <a:p>
            <a:pPr lvl="1"/>
            <a:r>
              <a:rPr lang="en-US" dirty="0" smtClean="0"/>
              <a:t>ABFT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495800" y="1600200"/>
            <a:ext cx="4508500" cy="4610100"/>
            <a:chOff x="0" y="0"/>
            <a:chExt cx="5000" cy="3528"/>
          </a:xfrm>
        </p:grpSpPr>
        <p:sp>
          <p:nvSpPr>
            <p:cNvPr id="9" name="AutoShape 3"/>
            <p:cNvSpPr>
              <a:spLocks/>
            </p:cNvSpPr>
            <p:nvPr/>
          </p:nvSpPr>
          <p:spPr bwMode="auto">
            <a:xfrm>
              <a:off x="0" y="2728"/>
              <a:ext cx="5000" cy="800"/>
            </a:xfrm>
            <a:prstGeom prst="roundRect">
              <a:avLst>
                <a:gd name="adj" fmla="val 15000"/>
              </a:avLst>
            </a:prstGeom>
            <a:gradFill rotWithShape="0">
              <a:gsLst>
                <a:gs pos="0">
                  <a:srgbClr val="005291">
                    <a:alpha val="75000"/>
                  </a:srgbClr>
                </a:gs>
                <a:gs pos="100000">
                  <a:srgbClr val="002054">
                    <a:alpha val="64999"/>
                  </a:srgbClr>
                </a:gs>
              </a:gsLst>
              <a:lin ang="5400000" scaled="1"/>
            </a:gradFill>
            <a:ln>
              <a:noFill/>
            </a:ln>
            <a:effectLst>
              <a:outerShdw blurRad="1016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2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Helvetica Neue Light" charset="0"/>
                </a:rPr>
                <a:t>MPI</a:t>
              </a:r>
            </a:p>
          </p:txBody>
        </p:sp>
        <p:sp>
          <p:nvSpPr>
            <p:cNvPr id="10" name="AutoShape 4"/>
            <p:cNvSpPr>
              <a:spLocks/>
            </p:cNvSpPr>
            <p:nvPr/>
          </p:nvSpPr>
          <p:spPr bwMode="auto">
            <a:xfrm>
              <a:off x="24" y="960"/>
              <a:ext cx="1506" cy="800"/>
            </a:xfrm>
            <a:prstGeom prst="roundRect">
              <a:avLst>
                <a:gd name="adj" fmla="val 15000"/>
              </a:avLst>
            </a:prstGeom>
            <a:gradFill rotWithShape="0">
              <a:gsLst>
                <a:gs pos="0">
                  <a:srgbClr val="74B034">
                    <a:alpha val="75000"/>
                  </a:srgbClr>
                </a:gs>
                <a:gs pos="100000">
                  <a:srgbClr val="496C25">
                    <a:alpha val="64999"/>
                  </a:srgbClr>
                </a:gs>
              </a:gsLst>
              <a:lin ang="5400000" scaled="1"/>
            </a:gradFill>
            <a:ln>
              <a:noFill/>
            </a:ln>
            <a:effectLst>
              <a:outerShdw blurRad="1016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Helvetica Neue Light" charset="0"/>
                </a:rPr>
                <a:t>Transparent</a:t>
              </a:r>
            </a:p>
            <a:p>
              <a:pPr algn="ctr">
                <a:defRPr/>
              </a:pPr>
              <a:r>
                <a:rPr lang="en-US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Helvetica Neue Light" charset="0"/>
                </a:rPr>
                <a:t>FT</a:t>
              </a:r>
              <a:endPara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0"/>
                <a:cs typeface="Helvetica Neue Light" charset="0"/>
              </a:endParaRPr>
            </a:p>
          </p:txBody>
        </p:sp>
        <p:sp>
          <p:nvSpPr>
            <p:cNvPr id="11" name="AutoShape 5"/>
            <p:cNvSpPr>
              <a:spLocks/>
            </p:cNvSpPr>
            <p:nvPr/>
          </p:nvSpPr>
          <p:spPr bwMode="auto">
            <a:xfrm>
              <a:off x="1750" y="976"/>
              <a:ext cx="1506" cy="800"/>
            </a:xfrm>
            <a:prstGeom prst="roundRect">
              <a:avLst>
                <a:gd name="adj" fmla="val 15000"/>
              </a:avLst>
            </a:prstGeom>
            <a:gradFill rotWithShape="0">
              <a:gsLst>
                <a:gs pos="0">
                  <a:srgbClr val="74B034">
                    <a:alpha val="75000"/>
                  </a:srgbClr>
                </a:gs>
                <a:gs pos="100000">
                  <a:srgbClr val="496C25">
                    <a:alpha val="64999"/>
                  </a:srgbClr>
                </a:gs>
              </a:gsLst>
              <a:lin ang="5400000" scaled="1"/>
            </a:gradFill>
            <a:ln>
              <a:noFill/>
            </a:ln>
            <a:effectLst>
              <a:outerShdw blurRad="1016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Helvetica Neue Light" charset="0"/>
                </a:rPr>
                <a:t>Uniform</a:t>
              </a:r>
            </a:p>
            <a:p>
              <a:pPr algn="ctr"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Helvetica Neue Light" charset="0"/>
                </a:rPr>
                <a:t>Collectives</a:t>
              </a:r>
            </a:p>
          </p:txBody>
        </p:sp>
        <p:sp>
          <p:nvSpPr>
            <p:cNvPr id="12" name="AutoShape 6"/>
            <p:cNvSpPr>
              <a:spLocks/>
            </p:cNvSpPr>
            <p:nvPr/>
          </p:nvSpPr>
          <p:spPr bwMode="auto">
            <a:xfrm>
              <a:off x="3483" y="984"/>
              <a:ext cx="1506" cy="800"/>
            </a:xfrm>
            <a:prstGeom prst="roundRect">
              <a:avLst>
                <a:gd name="adj" fmla="val 15000"/>
              </a:avLst>
            </a:prstGeom>
            <a:gradFill rotWithShape="0">
              <a:gsLst>
                <a:gs pos="0">
                  <a:srgbClr val="74B034">
                    <a:alpha val="75000"/>
                  </a:srgbClr>
                </a:gs>
                <a:gs pos="100000">
                  <a:srgbClr val="496C25">
                    <a:alpha val="64999"/>
                  </a:srgbClr>
                </a:gs>
              </a:gsLst>
              <a:lin ang="5400000" scaled="1"/>
            </a:gradFill>
            <a:ln>
              <a:noFill/>
            </a:ln>
            <a:effectLst>
              <a:outerShdw blurRad="1016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2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Helvetica Neue Light" charset="0"/>
                </a:rPr>
                <a:t>Others</a:t>
              </a:r>
            </a:p>
          </p:txBody>
        </p:sp>
        <p:sp>
          <p:nvSpPr>
            <p:cNvPr id="13" name="AutoShape 7"/>
            <p:cNvSpPr>
              <a:spLocks/>
            </p:cNvSpPr>
            <p:nvPr/>
          </p:nvSpPr>
          <p:spPr bwMode="auto">
            <a:xfrm>
              <a:off x="0" y="0"/>
              <a:ext cx="5000" cy="800"/>
            </a:xfrm>
            <a:prstGeom prst="roundRect">
              <a:avLst>
                <a:gd name="adj" fmla="val 15000"/>
              </a:avLst>
            </a:prstGeom>
            <a:gradFill rotWithShape="0">
              <a:gsLst>
                <a:gs pos="0">
                  <a:srgbClr val="C82026">
                    <a:alpha val="75000"/>
                  </a:srgbClr>
                </a:gs>
                <a:gs pos="100000">
                  <a:srgbClr val="49160B">
                    <a:alpha val="64999"/>
                  </a:srgbClr>
                </a:gs>
              </a:gsLst>
              <a:lin ang="5400000" scaled="1"/>
            </a:gradFill>
            <a:ln>
              <a:noFill/>
            </a:ln>
            <a:effectLst>
              <a:outerShdw blurRad="1016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2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Helvetica Neue Light" charset="0"/>
                </a:rPr>
                <a:t>Application</a:t>
              </a:r>
            </a:p>
          </p:txBody>
        </p:sp>
        <p:sp>
          <p:nvSpPr>
            <p:cNvPr id="14" name="AutoShape 8"/>
            <p:cNvSpPr>
              <a:spLocks/>
            </p:cNvSpPr>
            <p:nvPr/>
          </p:nvSpPr>
          <p:spPr bwMode="auto">
            <a:xfrm>
              <a:off x="0" y="1920"/>
              <a:ext cx="5000" cy="800"/>
            </a:xfrm>
            <a:prstGeom prst="roundRect">
              <a:avLst>
                <a:gd name="adj" fmla="val 15000"/>
              </a:avLst>
            </a:prstGeom>
            <a:gradFill rotWithShape="0">
              <a:gsLst>
                <a:gs pos="0">
                  <a:srgbClr val="0090FF">
                    <a:alpha val="75000"/>
                  </a:srgbClr>
                </a:gs>
                <a:gs pos="100000">
                  <a:srgbClr val="0057E5">
                    <a:alpha val="64999"/>
                  </a:srgbClr>
                </a:gs>
              </a:gsLst>
              <a:lin ang="5400000" scaled="1"/>
            </a:gradFill>
            <a:ln>
              <a:noFill/>
            </a:ln>
            <a:effectLst>
              <a:outerShdw blurRad="1016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Helvetica Neue Light" charset="0"/>
                </a:rPr>
                <a:t>FAILURE_ACK | REVOKE | </a:t>
              </a:r>
              <a:endParaRPr lang="en-US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0"/>
                <a:cs typeface="Helvetica Neue Light" charset="0"/>
              </a:endParaRPr>
            </a:p>
            <a:p>
              <a:pPr algn="ctr">
                <a:defRPr/>
              </a:pP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Helvetica Neue Light" charset="0"/>
                </a:rPr>
                <a:t>SHRINK 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charset="0"/>
                  <a:cs typeface="Helvetica Neue Light" charset="0"/>
                </a:rPr>
                <a:t>| AGREE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3324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Composition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152400" y="1295400"/>
            <a:ext cx="8763000" cy="4597400"/>
            <a:chOff x="0" y="0"/>
            <a:chExt cx="9536" cy="4368"/>
          </a:xfrm>
        </p:grpSpPr>
        <p:sp>
          <p:nvSpPr>
            <p:cNvPr id="10" name="AutoShape 2"/>
            <p:cNvSpPr>
              <a:spLocks/>
            </p:cNvSpPr>
            <p:nvPr/>
          </p:nvSpPr>
          <p:spPr bwMode="auto">
            <a:xfrm>
              <a:off x="0" y="0"/>
              <a:ext cx="9536" cy="1395"/>
            </a:xfrm>
            <a:prstGeom prst="roundRect">
              <a:avLst>
                <a:gd name="adj" fmla="val 8597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00"/>
            </a:p>
          </p:txBody>
        </p:sp>
        <p:sp>
          <p:nvSpPr>
            <p:cNvPr id="11" name="AutoShape 3"/>
            <p:cNvSpPr>
              <a:spLocks/>
            </p:cNvSpPr>
            <p:nvPr/>
          </p:nvSpPr>
          <p:spPr bwMode="auto">
            <a:xfrm>
              <a:off x="0" y="1486"/>
              <a:ext cx="9536" cy="1395"/>
            </a:xfrm>
            <a:prstGeom prst="roundRect">
              <a:avLst>
                <a:gd name="adj" fmla="val 8597"/>
              </a:avLst>
            </a:prstGeom>
            <a:solidFill>
              <a:srgbClr val="6293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00"/>
            </a:p>
          </p:txBody>
        </p:sp>
        <p:sp>
          <p:nvSpPr>
            <p:cNvPr id="12" name="AutoShape 4"/>
            <p:cNvSpPr>
              <a:spLocks/>
            </p:cNvSpPr>
            <p:nvPr/>
          </p:nvSpPr>
          <p:spPr bwMode="auto">
            <a:xfrm>
              <a:off x="0" y="2972"/>
              <a:ext cx="9536" cy="1396"/>
            </a:xfrm>
            <a:prstGeom prst="roundRect">
              <a:avLst>
                <a:gd name="adj" fmla="val 8597"/>
              </a:avLst>
            </a:prstGeom>
            <a:solidFill>
              <a:srgbClr val="FE93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en-US" sz="2200"/>
            </a:p>
          </p:txBody>
        </p:sp>
        <p:sp>
          <p:nvSpPr>
            <p:cNvPr id="13" name="Rectangle 5"/>
            <p:cNvSpPr>
              <a:spLocks/>
            </p:cNvSpPr>
            <p:nvPr/>
          </p:nvSpPr>
          <p:spPr bwMode="auto">
            <a:xfrm>
              <a:off x="15" y="29"/>
              <a:ext cx="1814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 b="1" i="1">
                  <a:solidFill>
                    <a:srgbClr val="000000"/>
                  </a:solidFill>
                  <a:effectLst/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Application</a:t>
              </a:r>
            </a:p>
          </p:txBody>
        </p:sp>
        <p:sp>
          <p:nvSpPr>
            <p:cNvPr id="14" name="Rectangle 6"/>
            <p:cNvSpPr>
              <a:spLocks/>
            </p:cNvSpPr>
            <p:nvPr/>
          </p:nvSpPr>
          <p:spPr bwMode="auto">
            <a:xfrm>
              <a:off x="214" y="1515"/>
              <a:ext cx="1424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 b="1" i="1">
                  <a:solidFill>
                    <a:srgbClr val="000000"/>
                  </a:solidFill>
                  <a:effectLst/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Library 1</a:t>
              </a:r>
            </a:p>
          </p:txBody>
        </p:sp>
        <p:sp>
          <p:nvSpPr>
            <p:cNvPr id="15" name="Rectangle 7"/>
            <p:cNvSpPr>
              <a:spLocks/>
            </p:cNvSpPr>
            <p:nvPr/>
          </p:nvSpPr>
          <p:spPr bwMode="auto">
            <a:xfrm>
              <a:off x="213" y="3001"/>
              <a:ext cx="1423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 b="1" i="1">
                  <a:solidFill>
                    <a:srgbClr val="000000"/>
                  </a:solidFill>
                  <a:effectLst/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Library 2</a:t>
              </a:r>
            </a:p>
          </p:txBody>
        </p:sp>
        <p:sp>
          <p:nvSpPr>
            <p:cNvPr id="16" name="Rectangle 8"/>
            <p:cNvSpPr>
              <a:spLocks/>
            </p:cNvSpPr>
            <p:nvPr/>
          </p:nvSpPr>
          <p:spPr bwMode="auto">
            <a:xfrm>
              <a:off x="157" y="3485"/>
              <a:ext cx="3913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 b="1">
                  <a:solidFill>
                    <a:srgbClr val="000000"/>
                  </a:solidFill>
                  <a:effectLst/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MPI_ERR_PROC_FAILED</a:t>
              </a:r>
            </a:p>
          </p:txBody>
        </p:sp>
        <p:sp>
          <p:nvSpPr>
            <p:cNvPr id="17" name="Rectangle 9"/>
            <p:cNvSpPr>
              <a:spLocks/>
            </p:cNvSpPr>
            <p:nvPr/>
          </p:nvSpPr>
          <p:spPr bwMode="auto">
            <a:xfrm>
              <a:off x="534" y="1999"/>
              <a:ext cx="3166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 b="1">
                  <a:solidFill>
                    <a:srgbClr val="000000"/>
                  </a:solidFill>
                  <a:effectLst/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LIB2_ERR_FAILURE</a:t>
              </a:r>
            </a:p>
          </p:txBody>
        </p:sp>
        <p:sp>
          <p:nvSpPr>
            <p:cNvPr id="18" name="Rectangle 10"/>
            <p:cNvSpPr>
              <a:spLocks/>
            </p:cNvSpPr>
            <p:nvPr/>
          </p:nvSpPr>
          <p:spPr bwMode="auto">
            <a:xfrm>
              <a:off x="534" y="513"/>
              <a:ext cx="3166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 b="1" dirty="0">
                  <a:solidFill>
                    <a:srgbClr val="000000"/>
                  </a:solidFill>
                  <a:effectLst/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LIB1_ERR_FAILURE</a:t>
              </a:r>
            </a:p>
          </p:txBody>
        </p:sp>
        <p:sp>
          <p:nvSpPr>
            <p:cNvPr id="19" name="AutoShape 11"/>
            <p:cNvSpPr>
              <a:spLocks/>
            </p:cNvSpPr>
            <p:nvPr/>
          </p:nvSpPr>
          <p:spPr bwMode="auto">
            <a:xfrm rot="-5400000">
              <a:off x="1619" y="2523"/>
              <a:ext cx="1001" cy="80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7344"/>
                  </a:moveTo>
                  <a:lnTo>
                    <a:pt x="14008" y="7344"/>
                  </a:lnTo>
                  <a:lnTo>
                    <a:pt x="14008" y="0"/>
                  </a:lnTo>
                  <a:lnTo>
                    <a:pt x="21600" y="10800"/>
                  </a:lnTo>
                  <a:lnTo>
                    <a:pt x="14008" y="21600"/>
                  </a:lnTo>
                  <a:lnTo>
                    <a:pt x="14008" y="14256"/>
                  </a:lnTo>
                  <a:lnTo>
                    <a:pt x="0" y="14256"/>
                  </a:lnTo>
                  <a:close/>
                  <a:moveTo>
                    <a:pt x="0" y="7344"/>
                  </a:moveTo>
                </a:path>
              </a:pathLst>
            </a:custGeom>
            <a:solidFill>
              <a:srgbClr val="FF271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00"/>
            </a:p>
          </p:txBody>
        </p:sp>
        <p:sp>
          <p:nvSpPr>
            <p:cNvPr id="20" name="AutoShape 12"/>
            <p:cNvSpPr>
              <a:spLocks/>
            </p:cNvSpPr>
            <p:nvPr/>
          </p:nvSpPr>
          <p:spPr bwMode="auto">
            <a:xfrm rot="-5400000">
              <a:off x="1619" y="1037"/>
              <a:ext cx="1001" cy="800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7344"/>
                  </a:moveTo>
                  <a:lnTo>
                    <a:pt x="14008" y="7344"/>
                  </a:lnTo>
                  <a:lnTo>
                    <a:pt x="14008" y="0"/>
                  </a:lnTo>
                  <a:lnTo>
                    <a:pt x="21600" y="10800"/>
                  </a:lnTo>
                  <a:lnTo>
                    <a:pt x="14008" y="21600"/>
                  </a:lnTo>
                  <a:lnTo>
                    <a:pt x="14008" y="14256"/>
                  </a:lnTo>
                  <a:lnTo>
                    <a:pt x="0" y="14256"/>
                  </a:lnTo>
                  <a:close/>
                  <a:moveTo>
                    <a:pt x="0" y="7344"/>
                  </a:moveTo>
                </a:path>
              </a:pathLst>
            </a:custGeom>
            <a:solidFill>
              <a:srgbClr val="FF271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00"/>
            </a:p>
          </p:txBody>
        </p:sp>
        <p:sp>
          <p:nvSpPr>
            <p:cNvPr id="21" name="Rectangle 13"/>
            <p:cNvSpPr>
              <a:spLocks/>
            </p:cNvSpPr>
            <p:nvPr/>
          </p:nvSpPr>
          <p:spPr bwMode="auto">
            <a:xfrm>
              <a:off x="6622" y="513"/>
              <a:ext cx="2455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 b="1">
                  <a:solidFill>
                    <a:srgbClr val="000000"/>
                  </a:solidFill>
                  <a:effectLst/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repaired_comm</a:t>
              </a:r>
            </a:p>
          </p:txBody>
        </p:sp>
        <p:sp>
          <p:nvSpPr>
            <p:cNvPr id="22" name="AutoShape 14"/>
            <p:cNvSpPr>
              <a:spLocks/>
            </p:cNvSpPr>
            <p:nvPr/>
          </p:nvSpPr>
          <p:spPr bwMode="auto">
            <a:xfrm rot="5400000">
              <a:off x="7091" y="1037"/>
              <a:ext cx="1001" cy="800"/>
            </a:xfrm>
            <a:prstGeom prst="rightArrow">
              <a:avLst>
                <a:gd name="adj1" fmla="val 32000"/>
                <a:gd name="adj2" fmla="val 43979"/>
              </a:avLst>
            </a:prstGeom>
            <a:solidFill>
              <a:srgbClr val="66B13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00"/>
            </a:p>
          </p:txBody>
        </p:sp>
        <p:sp>
          <p:nvSpPr>
            <p:cNvPr id="23" name="Rectangle 15"/>
            <p:cNvSpPr>
              <a:spLocks/>
            </p:cNvSpPr>
            <p:nvPr/>
          </p:nvSpPr>
          <p:spPr bwMode="auto">
            <a:xfrm>
              <a:off x="5783" y="1999"/>
              <a:ext cx="361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 b="1">
                  <a:solidFill>
                    <a:srgbClr val="000000"/>
                  </a:solidFill>
                  <a:effectLst/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RepairLib1(lib1_comm)</a:t>
              </a:r>
            </a:p>
          </p:txBody>
        </p:sp>
        <p:sp>
          <p:nvSpPr>
            <p:cNvPr id="24" name="AutoShape 16"/>
            <p:cNvSpPr>
              <a:spLocks/>
            </p:cNvSpPr>
            <p:nvPr/>
          </p:nvSpPr>
          <p:spPr bwMode="auto">
            <a:xfrm rot="5400000">
              <a:off x="7091" y="2523"/>
              <a:ext cx="1001" cy="800"/>
            </a:xfrm>
            <a:prstGeom prst="rightArrow">
              <a:avLst>
                <a:gd name="adj1" fmla="val 32000"/>
                <a:gd name="adj2" fmla="val 43979"/>
              </a:avLst>
            </a:prstGeom>
            <a:solidFill>
              <a:srgbClr val="66B13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00"/>
            </a:p>
          </p:txBody>
        </p:sp>
        <p:sp>
          <p:nvSpPr>
            <p:cNvPr id="25" name="Rectangle 17"/>
            <p:cNvSpPr>
              <a:spLocks/>
            </p:cNvSpPr>
            <p:nvPr/>
          </p:nvSpPr>
          <p:spPr bwMode="auto">
            <a:xfrm>
              <a:off x="5781" y="3485"/>
              <a:ext cx="3611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 b="1">
                  <a:solidFill>
                    <a:srgbClr val="000000"/>
                  </a:solidFill>
                  <a:effectLst/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RepairLib2(lib2_comm)</a:t>
              </a:r>
            </a:p>
          </p:txBody>
        </p:sp>
        <p:sp>
          <p:nvSpPr>
            <p:cNvPr id="26" name="AutoShape 18"/>
            <p:cNvSpPr>
              <a:spLocks/>
            </p:cNvSpPr>
            <p:nvPr/>
          </p:nvSpPr>
          <p:spPr bwMode="auto">
            <a:xfrm>
              <a:off x="3824" y="555"/>
              <a:ext cx="544" cy="278"/>
            </a:xfrm>
            <a:prstGeom prst="rightArrow">
              <a:avLst>
                <a:gd name="adj1" fmla="val 30907"/>
                <a:gd name="adj2" fmla="val 78600"/>
              </a:avLst>
            </a:prstGeom>
            <a:solidFill>
              <a:srgbClr val="1A1A1A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00"/>
            </a:p>
          </p:txBody>
        </p:sp>
        <p:sp>
          <p:nvSpPr>
            <p:cNvPr id="27" name="Rectangle 19"/>
            <p:cNvSpPr>
              <a:spLocks/>
            </p:cNvSpPr>
            <p:nvPr/>
          </p:nvSpPr>
          <p:spPr bwMode="auto">
            <a:xfrm>
              <a:off x="4513" y="513"/>
              <a:ext cx="1281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r>
                <a:rPr lang="en-US" sz="2200" b="1">
                  <a:solidFill>
                    <a:srgbClr val="000000"/>
                  </a:solidFill>
                  <a:effectLst/>
                  <a:latin typeface="Helvetica" charset="0"/>
                  <a:ea typeface="ＭＳ Ｐゴシック" charset="0"/>
                  <a:cs typeface="ＭＳ Ｐゴシック" charset="0"/>
                  <a:sym typeface="Helvetica" charset="0"/>
                </a:rPr>
                <a:t>Repair()</a:t>
              </a:r>
            </a:p>
          </p:txBody>
        </p:sp>
        <p:sp>
          <p:nvSpPr>
            <p:cNvPr id="28" name="AutoShape 20"/>
            <p:cNvSpPr>
              <a:spLocks/>
            </p:cNvSpPr>
            <p:nvPr/>
          </p:nvSpPr>
          <p:spPr bwMode="auto">
            <a:xfrm>
              <a:off x="5928" y="555"/>
              <a:ext cx="544" cy="278"/>
            </a:xfrm>
            <a:prstGeom prst="rightArrow">
              <a:avLst>
                <a:gd name="adj1" fmla="val 30907"/>
                <a:gd name="adj2" fmla="val 78600"/>
              </a:avLst>
            </a:prstGeom>
            <a:solidFill>
              <a:srgbClr val="1A1A1A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 sz="2200"/>
            </a:p>
          </p:txBody>
        </p:sp>
      </p:grpSp>
    </p:spTree>
    <p:extLst>
      <p:ext uri="{BB962C8B-B14F-4D97-AF65-F5344CB8AC3E}">
        <p14:creationId xmlns:p14="http://schemas.microsoft.com/office/powerpoint/2010/main" val="28558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br>
              <a:rPr lang="en-US" dirty="0" smtClean="0"/>
            </a:br>
            <a:r>
              <a:rPr lang="en-US" dirty="0" smtClean="0"/>
              <a:t>(Same as MPI has always been)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wide range of fault tolerance techniques</a:t>
            </a:r>
          </a:p>
          <a:p>
            <a:r>
              <a:rPr lang="en-US" dirty="0" smtClean="0"/>
              <a:t>Introduce minimal changes to MPI</a:t>
            </a:r>
          </a:p>
          <a:p>
            <a:r>
              <a:rPr lang="en-US" dirty="0" smtClean="0"/>
              <a:t>Prioritize functionality over ease-of-use</a:t>
            </a:r>
          </a:p>
          <a:p>
            <a:r>
              <a:rPr lang="en-US" dirty="0" smtClean="0"/>
              <a:t>Encourage libraries to build other semantics on top of MPI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0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failures</a:t>
            </a:r>
          </a:p>
          <a:p>
            <a:pPr lvl="1"/>
            <a:r>
              <a:rPr lang="en-US" dirty="0" smtClean="0"/>
              <a:t>Explicitly handle fail-stop failures</a:t>
            </a:r>
          </a:p>
          <a:p>
            <a:pPr lvl="1"/>
            <a:r>
              <a:rPr lang="en-US" dirty="0" smtClean="0"/>
              <a:t>Transient failures are masked as fail-stop</a:t>
            </a:r>
          </a:p>
          <a:p>
            <a:r>
              <a:rPr lang="en-US" dirty="0" smtClean="0"/>
              <a:t>Silent (memory) errors &amp; Byzantine errors are outside of the scope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1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explicit definition of failure detector by design</a:t>
            </a:r>
          </a:p>
          <a:p>
            <a:r>
              <a:rPr lang="en-US" dirty="0" smtClean="0"/>
              <a:t>Failure detectors are very specific to the system they run on</a:t>
            </a:r>
          </a:p>
          <a:p>
            <a:pPr lvl="1"/>
            <a:r>
              <a:rPr lang="en-US" dirty="0" smtClean="0"/>
              <a:t>Some systems may have hardware support for monitoring</a:t>
            </a:r>
          </a:p>
          <a:p>
            <a:pPr lvl="1"/>
            <a:r>
              <a:rPr lang="en-US" dirty="0" smtClean="0"/>
              <a:t>All systems can fall back to arbitrary timeouts if necessary</a:t>
            </a:r>
          </a:p>
          <a:p>
            <a:r>
              <a:rPr lang="en-US" dirty="0" smtClean="0"/>
              <a:t>This is very much an implementation detail</a:t>
            </a:r>
          </a:p>
          <a:p>
            <a:r>
              <a:rPr lang="en-US" dirty="0" smtClean="0"/>
              <a:t>Only requirement is that failure are eventually </a:t>
            </a:r>
            <a:r>
              <a:rPr lang="en-US" dirty="0" smtClean="0"/>
              <a:t>reported if they prevent correct completion of another operation.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Set of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Notification</a:t>
            </a:r>
          </a:p>
          <a:p>
            <a:r>
              <a:rPr lang="en-US" dirty="0" smtClean="0"/>
              <a:t>Failure Propagation</a:t>
            </a:r>
          </a:p>
          <a:p>
            <a:r>
              <a:rPr lang="en-US" dirty="0" smtClean="0"/>
              <a:t>Failure Recovery</a:t>
            </a:r>
          </a:p>
          <a:p>
            <a:r>
              <a:rPr lang="en-US" dirty="0" smtClean="0"/>
              <a:t>Fault Tolerant Consensus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2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Local failure notification only</a:t>
            </a:r>
          </a:p>
          <a:p>
            <a:pPr lvl="1"/>
            <a:r>
              <a:rPr lang="en-US" dirty="0" smtClean="0"/>
              <a:t>Global notification can be built on top of these semantics</a:t>
            </a:r>
          </a:p>
          <a:p>
            <a:r>
              <a:rPr lang="en-US" dirty="0" smtClean="0"/>
              <a:t>Return codes indicate process failure</a:t>
            </a:r>
          </a:p>
          <a:p>
            <a:pPr lvl="1"/>
            <a:r>
              <a:rPr lang="en-US" b="1" dirty="0" smtClean="0"/>
              <a:t>MPI_ERR_PROC_FAILED</a:t>
            </a:r>
            <a:endParaRPr lang="en-US" dirty="0" smtClean="0"/>
          </a:p>
          <a:p>
            <a:r>
              <a:rPr lang="en-US" dirty="0" smtClean="0"/>
              <a:t>Errors are only returned if the result of the operation would be impacted by the error</a:t>
            </a:r>
          </a:p>
          <a:p>
            <a:pPr lvl="1"/>
            <a:r>
              <a:rPr lang="en-US" dirty="0" smtClean="0"/>
              <a:t>i.e. </a:t>
            </a:r>
            <a:r>
              <a:rPr lang="en-US" dirty="0"/>
              <a:t>Point-to-point with non-failed processes should work unless routing is </a:t>
            </a:r>
            <a:r>
              <a:rPr lang="en-US" dirty="0" smtClean="0"/>
              <a:t>broken</a:t>
            </a:r>
          </a:p>
          <a:p>
            <a:r>
              <a:rPr lang="en-US" dirty="0" smtClean="0"/>
              <a:t>Some processes in an operation will receive MPI_SUCCESS while others will receive MPI_ERR_PROC_FAILED</a:t>
            </a:r>
          </a:p>
          <a:p>
            <a:pPr lvl="1"/>
            <a:r>
              <a:rPr lang="en-US" dirty="0" smtClean="0"/>
              <a:t>i.e. Collective communication will sometimes work after a failure depending on the communication topology</a:t>
            </a:r>
          </a:p>
          <a:p>
            <a:pPr lvl="2"/>
            <a:r>
              <a:rPr lang="en-US" dirty="0" smtClean="0"/>
              <a:t>Broadcast might succeed for the top of the tree, but fail for some children</a:t>
            </a:r>
          </a:p>
          <a:p>
            <a:pPr lvl="2"/>
            <a:r>
              <a:rPr lang="en-US" dirty="0" err="1" smtClean="0"/>
              <a:t>Allreduce</a:t>
            </a:r>
            <a:r>
              <a:rPr lang="en-US" dirty="0" smtClean="0"/>
              <a:t> would always fail</a:t>
            </a:r>
          </a:p>
          <a:p>
            <a:r>
              <a:rPr lang="en-US" dirty="0" smtClean="0"/>
              <a:t>Wildcard operations must return an error because failed process might have been sending the message that would have matched the MPI_ANY_SOURCE</a:t>
            </a:r>
          </a:p>
          <a:p>
            <a:pPr lvl="1"/>
            <a:r>
              <a:rPr lang="en-US" dirty="0" smtClean="0"/>
              <a:t>Return MPI_ERR_PENDING for </a:t>
            </a:r>
            <a:r>
              <a:rPr lang="en-US" dirty="0" err="1" smtClean="0"/>
              <a:t>Irecv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application determines that it’s ok, the request can be continued after re-enabling wildcards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User Level Failure Mitigation, September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Notification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out which processes have failed, use the two-phase functions:</a:t>
            </a:r>
          </a:p>
          <a:p>
            <a:pPr lvl="1"/>
            <a:r>
              <a:rPr lang="en-US" b="1" dirty="0" err="1" smtClean="0"/>
              <a:t>MPI_Comm_failure_ack</a:t>
            </a:r>
            <a:r>
              <a:rPr lang="en-US" b="1" dirty="0" smtClean="0"/>
              <a:t>(</a:t>
            </a:r>
            <a:r>
              <a:rPr lang="en-US" b="1" dirty="0" err="1" smtClean="0"/>
              <a:t>MPI_Comm</a:t>
            </a:r>
            <a:r>
              <a:rPr lang="en-US" b="1" dirty="0" smtClean="0"/>
              <a:t> </a:t>
            </a:r>
            <a:r>
              <a:rPr lang="en-US" b="1" dirty="0" err="1" smtClean="0"/>
              <a:t>comm</a:t>
            </a:r>
            <a:r>
              <a:rPr lang="en-US" b="1" dirty="0" smtClean="0"/>
              <a:t>)</a:t>
            </a:r>
          </a:p>
          <a:p>
            <a:pPr lvl="2"/>
            <a:r>
              <a:rPr lang="en-US" dirty="0"/>
              <a:t>Internally “marks” the group of processes which are currently locally know to have </a:t>
            </a:r>
            <a:r>
              <a:rPr lang="en-US" dirty="0" smtClean="0"/>
              <a:t>failed</a:t>
            </a:r>
            <a:endParaRPr lang="en-US" dirty="0" smtClean="0"/>
          </a:p>
          <a:p>
            <a:pPr lvl="2"/>
            <a:r>
              <a:rPr lang="en-US" dirty="0" smtClean="0"/>
              <a:t>Re</a:t>
            </a:r>
            <a:r>
              <a:rPr lang="en-US" dirty="0" smtClean="0"/>
              <a:t>-enables wildcard operations on a </a:t>
            </a:r>
            <a:r>
              <a:rPr lang="en-US" dirty="0" smtClean="0"/>
              <a:t>communicator now tha</a:t>
            </a:r>
            <a:r>
              <a:rPr lang="en-US" dirty="0" smtClean="0"/>
              <a:t>t the user knows about the failures</a:t>
            </a:r>
            <a:endParaRPr lang="en-US" dirty="0" smtClean="0"/>
          </a:p>
          <a:p>
            <a:pPr lvl="1"/>
            <a:r>
              <a:rPr lang="en-US" b="1" dirty="0" err="1" smtClean="0"/>
              <a:t>MPI_Comm_failure_get_acked</a:t>
            </a:r>
            <a:r>
              <a:rPr lang="en-US" b="1" dirty="0" smtClean="0"/>
              <a:t>(</a:t>
            </a:r>
            <a:r>
              <a:rPr lang="en-US" b="1" dirty="0" err="1" smtClean="0"/>
              <a:t>MPI_Comm</a:t>
            </a:r>
            <a:r>
              <a:rPr lang="en-US" b="1" dirty="0" smtClean="0"/>
              <a:t> </a:t>
            </a:r>
            <a:r>
              <a:rPr lang="en-US" b="1" dirty="0" err="1" smtClean="0"/>
              <a:t>comm</a:t>
            </a:r>
            <a:r>
              <a:rPr lang="en-US" b="1" dirty="0" smtClean="0"/>
              <a:t>, </a:t>
            </a:r>
            <a:r>
              <a:rPr lang="en-US" b="1" dirty="0" err="1" smtClean="0"/>
              <a:t>MPI_Group</a:t>
            </a:r>
            <a:r>
              <a:rPr lang="en-US" b="1" dirty="0" smtClean="0"/>
              <a:t> *</a:t>
            </a:r>
            <a:r>
              <a:rPr lang="en-US" b="1" dirty="0" err="1" smtClean="0"/>
              <a:t>failed_grp</a:t>
            </a:r>
            <a:r>
              <a:rPr lang="en-US" b="1" dirty="0" smtClean="0"/>
              <a:t>)</a:t>
            </a:r>
          </a:p>
          <a:p>
            <a:pPr lvl="2"/>
            <a:r>
              <a:rPr lang="en-US" dirty="0" smtClean="0"/>
              <a:t>Returns an MPI_GROUP with the processes which were marked by the previous call to MPI_COMM_FAILURE_ACK</a:t>
            </a:r>
          </a:p>
          <a:p>
            <a:pPr lvl="2"/>
            <a:r>
              <a:rPr lang="en-US" dirty="0" smtClean="0"/>
              <a:t>Will always return the same set of processes until FAILURE_ACK is called again</a:t>
            </a:r>
          </a:p>
          <a:p>
            <a:r>
              <a:rPr lang="en-US" dirty="0" smtClean="0"/>
              <a:t>Must be careful to check that wildcards can continue before starting/restarting a wildcard operation</a:t>
            </a:r>
          </a:p>
          <a:p>
            <a:pPr lvl="1"/>
            <a:r>
              <a:rPr lang="en-US" dirty="0" smtClean="0"/>
              <a:t>Don’t enter a deadlock because the failed process was supposed to send a message</a:t>
            </a:r>
          </a:p>
          <a:p>
            <a:r>
              <a:rPr lang="en-US" dirty="0" smtClean="0"/>
              <a:t>Future wildcard operations will not return errors unless a new failure occurs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User Level Failure Mitigation, September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8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unnecessary</a:t>
            </a:r>
          </a:p>
          <a:p>
            <a:pPr lvl="1"/>
            <a:r>
              <a:rPr lang="en-US" dirty="0" smtClean="0"/>
              <a:t>Let the application discover the error as it </a:t>
            </a:r>
            <a:r>
              <a:rPr lang="en-US" dirty="0" smtClean="0"/>
              <a:t>impacts correct completion of an operation.</a:t>
            </a:r>
            <a:endParaRPr lang="en-US" dirty="0" smtClean="0"/>
          </a:p>
          <a:p>
            <a:r>
              <a:rPr lang="en-US" dirty="0" smtClean="0"/>
              <a:t>When necessary, manual propagation is available</a:t>
            </a:r>
          </a:p>
          <a:p>
            <a:pPr lvl="1"/>
            <a:r>
              <a:rPr lang="en-US" b="1" dirty="0" err="1" smtClean="0"/>
              <a:t>MPI_Comm_revoke</a:t>
            </a:r>
            <a:r>
              <a:rPr lang="en-US" b="1" dirty="0" smtClean="0"/>
              <a:t>(</a:t>
            </a:r>
            <a:r>
              <a:rPr lang="en-US" b="1" dirty="0" err="1" smtClean="0"/>
              <a:t>MPI_Comm</a:t>
            </a:r>
            <a:r>
              <a:rPr lang="en-US" b="1" dirty="0" smtClean="0"/>
              <a:t> </a:t>
            </a:r>
            <a:r>
              <a:rPr lang="en-US" b="1" dirty="0" err="1" smtClean="0"/>
              <a:t>comm</a:t>
            </a:r>
            <a:r>
              <a:rPr lang="en-US" b="1" dirty="0" smtClean="0"/>
              <a:t>)</a:t>
            </a:r>
          </a:p>
          <a:p>
            <a:pPr lvl="2"/>
            <a:r>
              <a:rPr lang="en-US" dirty="0" smtClean="0"/>
              <a:t>Interrupts all non-local MPI calls on all processes </a:t>
            </a:r>
            <a:r>
              <a:rPr lang="en-US" dirty="0" smtClean="0"/>
              <a:t>in comm.</a:t>
            </a:r>
          </a:p>
          <a:p>
            <a:pPr lvl="2"/>
            <a:r>
              <a:rPr lang="en-US" dirty="0" smtClean="0"/>
              <a:t>Once </a:t>
            </a:r>
            <a:r>
              <a:rPr lang="en-US" dirty="0" smtClean="0"/>
              <a:t>revoked, all non-local MPI calls on all processes in </a:t>
            </a:r>
            <a:r>
              <a:rPr lang="en-US" i="1" dirty="0" err="1" smtClean="0"/>
              <a:t>comm</a:t>
            </a:r>
            <a:r>
              <a:rPr lang="en-US" dirty="0" smtClean="0"/>
              <a:t> will return </a:t>
            </a:r>
            <a:r>
              <a:rPr lang="en-US" b="1" dirty="0" smtClean="0"/>
              <a:t>MPI_ERR_REVOKED</a:t>
            </a:r>
            <a:endParaRPr lang="en-US" dirty="0" smtClean="0"/>
          </a:p>
          <a:p>
            <a:pPr lvl="3"/>
            <a:r>
              <a:rPr lang="en-US" dirty="0" smtClean="0"/>
              <a:t>Exception is </a:t>
            </a:r>
            <a:r>
              <a:rPr lang="en-US" dirty="0" err="1" smtClean="0"/>
              <a:t>MPI_Comm_shrink</a:t>
            </a:r>
            <a:r>
              <a:rPr lang="en-US" dirty="0" smtClean="0"/>
              <a:t> (later)</a:t>
            </a:r>
          </a:p>
          <a:p>
            <a:pPr lvl="1"/>
            <a:r>
              <a:rPr lang="en-US" dirty="0" smtClean="0"/>
              <a:t>Necessary for deadlock prevention</a:t>
            </a:r>
          </a:p>
          <a:p>
            <a:pPr lvl="2"/>
            <a:r>
              <a:rPr lang="en-US" dirty="0" smtClean="0"/>
              <a:t>Example on right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657600"/>
            <a:ext cx="4111975" cy="231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2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Rationale: </a:t>
            </a:r>
            <a:r>
              <a:rPr lang="en-US" dirty="0" err="1" smtClean="0"/>
              <a:t>MPI_Comm_revoke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revoke the communicator permanently instead of disabling it temporarily?</a:t>
            </a:r>
          </a:p>
          <a:p>
            <a:pPr lvl="1"/>
            <a:r>
              <a:rPr lang="en-US" dirty="0" smtClean="0"/>
              <a:t>Tracking </a:t>
            </a:r>
            <a:r>
              <a:rPr lang="en-US" dirty="0" err="1" smtClean="0"/>
              <a:t>MPI_Request</a:t>
            </a:r>
            <a:r>
              <a:rPr lang="en-US" dirty="0" smtClean="0"/>
              <a:t> objects after a failure is challenging</a:t>
            </a:r>
          </a:p>
          <a:p>
            <a:pPr lvl="2"/>
            <a:r>
              <a:rPr lang="en-US" dirty="0" smtClean="0"/>
              <a:t>Which ones do we need to keep?</a:t>
            </a:r>
          </a:p>
          <a:p>
            <a:pPr lvl="2"/>
            <a:r>
              <a:rPr lang="en-US" dirty="0" smtClean="0"/>
              <a:t>Which ones do we need to destroy?</a:t>
            </a:r>
          </a:p>
          <a:p>
            <a:pPr lvl="1"/>
            <a:r>
              <a:rPr lang="en-US" dirty="0" smtClean="0"/>
              <a:t>How does the application know which </a:t>
            </a:r>
            <a:r>
              <a:rPr lang="en-US" dirty="0" smtClean="0"/>
              <a:t>requests are still good without checking them?</a:t>
            </a:r>
            <a:endParaRPr lang="en-US" dirty="0" smtClean="0"/>
          </a:p>
          <a:p>
            <a:pPr lvl="1"/>
            <a:r>
              <a:rPr lang="en-US" dirty="0" smtClean="0"/>
              <a:t>It’s possible to solve these problems, but that </a:t>
            </a:r>
            <a:r>
              <a:rPr lang="en-US" dirty="0" smtClean="0"/>
              <a:t>could come </a:t>
            </a:r>
            <a:r>
              <a:rPr lang="en-US" dirty="0" smtClean="0"/>
              <a:t>as a follow-on proposal in order to keep this one </a:t>
            </a:r>
            <a:r>
              <a:rPr lang="en-US" dirty="0" smtClean="0"/>
              <a:t>simpler.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Level Failure Mitigation, September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38723"/>
      </p:ext>
    </p:extLst>
  </p:cSld>
  <p:clrMapOvr>
    <a:masterClrMapping/>
  </p:clrMapOvr>
</p:sld>
</file>

<file path=ppt/theme/theme1.xml><?xml version="1.0" encoding="utf-8"?>
<a:theme xmlns:a="http://schemas.openxmlformats.org/drawingml/2006/main" name="ANL Gray 2007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ANL Gray 2007.potx</Template>
  <TotalTime>1673</TotalTime>
  <Words>1410</Words>
  <Application>Microsoft Macintosh PowerPoint</Application>
  <PresentationFormat>On-screen Show (4:3)</PresentationFormat>
  <Paragraphs>188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ANL Gray 2007</vt:lpstr>
      <vt:lpstr>User Level Failure Mitigation</vt:lpstr>
      <vt:lpstr>Motivation (Same as MPI has always been)</vt:lpstr>
      <vt:lpstr>Failure Model</vt:lpstr>
      <vt:lpstr>Failure Detector</vt:lpstr>
      <vt:lpstr>Minimum Set of Tools</vt:lpstr>
      <vt:lpstr>Failure Notification</vt:lpstr>
      <vt:lpstr>Failure Notification (cont.)</vt:lpstr>
      <vt:lpstr>Failure Propagation</vt:lpstr>
      <vt:lpstr>Rationale: MPI_Comm_revoke</vt:lpstr>
      <vt:lpstr>Failure Recovery</vt:lpstr>
      <vt:lpstr>Why not use MPI_Comm_create_group?</vt:lpstr>
      <vt:lpstr>Communicator Creation</vt:lpstr>
      <vt:lpstr>Modified MPI_Comm_free semantics</vt:lpstr>
      <vt:lpstr>Algorithm Completion</vt:lpstr>
      <vt:lpstr>Minimal Additions to Encourage Libraries</vt:lpstr>
      <vt:lpstr>Library Composition Overview</vt:lpstr>
    </vt:vector>
  </TitlesOfParts>
  <Company>Argonne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Betty Waterman</dc:creator>
  <cp:lastModifiedBy>Wesley Bland</cp:lastModifiedBy>
  <cp:revision>39</cp:revision>
  <dcterms:created xsi:type="dcterms:W3CDTF">2009-09-22T20:46:34Z</dcterms:created>
  <dcterms:modified xsi:type="dcterms:W3CDTF">2013-08-20T15:35:08Z</dcterms:modified>
</cp:coreProperties>
</file>