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701" autoAdjust="0"/>
  </p:normalViewPr>
  <p:slideViewPr>
    <p:cSldViewPr>
      <p:cViewPr varScale="1">
        <p:scale>
          <a:sx n="115" d="100"/>
          <a:sy n="115" d="100"/>
        </p:scale>
        <p:origin x="-13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0D861-DB79-4A98-9FB9-64CD4B88D4CD}" type="datetimeFigureOut">
              <a:rPr lang="en-US" smtClean="0"/>
              <a:t>11/12/10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Backward Compatibility WG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“Where all the cool kids hang out”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Big Issue:</a:t>
            </a:r>
            <a:br>
              <a:rPr lang="en-US" dirty="0" smtClean="0"/>
            </a:br>
            <a:r>
              <a:rPr lang="en-US" dirty="0" smtClean="0"/>
              <a:t>Counts Larger Than </a:t>
            </a:r>
            <a:r>
              <a:rPr lang="en-US" dirty="0" smtClean="0"/>
              <a:t>2</a:t>
            </a:r>
            <a:r>
              <a:rPr lang="en-US" baseline="30000" dirty="0" smtClean="0"/>
              <a:t>31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Counts are expressed as “</a:t>
            </a:r>
            <a:r>
              <a:rPr lang="en-US" dirty="0" err="1" smtClean="0"/>
              <a:t>int</a:t>
            </a:r>
            <a:r>
              <a:rPr lang="en-US" dirty="0" smtClean="0"/>
              <a:t>” / “INTEGER”</a:t>
            </a:r>
          </a:p>
          <a:p>
            <a:pPr lvl="1"/>
            <a:r>
              <a:rPr lang="en-US" dirty="0" smtClean="0"/>
              <a:t>Usually limited to </a:t>
            </a:r>
            <a:r>
              <a:rPr lang="en-US" dirty="0" smtClean="0"/>
              <a:t>2</a:t>
            </a:r>
            <a:r>
              <a:rPr lang="en-US" baseline="30000" dirty="0" smtClean="0"/>
              <a:t>31</a:t>
            </a:r>
            <a:endParaRPr lang="en-US" baseline="30000" dirty="0" smtClean="0"/>
          </a:p>
          <a:p>
            <a:r>
              <a:rPr lang="en-US" dirty="0" smtClean="0"/>
              <a:t>Propose a new type: </a:t>
            </a:r>
            <a:r>
              <a:rPr lang="en-US" dirty="0" err="1" smtClean="0"/>
              <a:t>MPI_Count</a:t>
            </a:r>
            <a:endParaRPr lang="en-US" dirty="0" smtClean="0"/>
          </a:p>
          <a:p>
            <a:pPr lvl="1"/>
            <a:r>
              <a:rPr lang="en-US" dirty="0" smtClean="0"/>
              <a:t>Can be larger than an </a:t>
            </a:r>
            <a:r>
              <a:rPr lang="en-US" dirty="0" err="1" smtClean="0"/>
              <a:t>int</a:t>
            </a:r>
            <a:r>
              <a:rPr lang="en-US" dirty="0" smtClean="0"/>
              <a:t> / INTEGER</a:t>
            </a:r>
          </a:p>
          <a:p>
            <a:r>
              <a:rPr lang="en-US" dirty="0" smtClean="0"/>
              <a:t>“Mixed sentiments” within the Forum</a:t>
            </a:r>
          </a:p>
          <a:p>
            <a:pPr lvl="1"/>
            <a:r>
              <a:rPr lang="en-US" dirty="0" smtClean="0"/>
              <a:t>Is it useful?  </a:t>
            </a:r>
            <a:r>
              <a:rPr lang="en-US" dirty="0" smtClean="0"/>
              <a:t>Do we need it?  …</a:t>
            </a:r>
            <a:r>
              <a:rPr lang="en-US" dirty="0" err="1" smtClean="0"/>
              <a:t>oy</a:t>
            </a:r>
            <a:r>
              <a:rPr lang="en-US" dirty="0" smtClean="0"/>
              <a:t>!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90600" y="5029200"/>
            <a:ext cx="71628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51394" y="4953000"/>
            <a:ext cx="6641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MPI_SEND(void *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buf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3600" b="1" dirty="0" err="1" smtClean="0">
                <a:solidFill>
                  <a:srgbClr val="FFD3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int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count, …)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81000" y="6019800"/>
            <a:ext cx="83820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572" y="5943600"/>
            <a:ext cx="8228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MPI_SEND(void *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buf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3600" b="1" dirty="0" err="1">
                <a:solidFill>
                  <a:srgbClr val="FFD3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MPI_Count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count, …)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need </a:t>
            </a:r>
            <a:r>
              <a:rPr lang="en-US" dirty="0" err="1" smtClean="0"/>
              <a:t>MPI_Count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YES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114800" cy="4454525"/>
          </a:xfrm>
        </p:spPr>
        <p:txBody>
          <a:bodyPr>
            <a:normAutofit/>
          </a:bodyPr>
          <a:lstStyle/>
          <a:p>
            <a:r>
              <a:rPr lang="en-US" dirty="0" smtClean="0"/>
              <a:t>Some users have asked for it</a:t>
            </a:r>
          </a:p>
          <a:p>
            <a:r>
              <a:rPr lang="en-US" dirty="0" smtClean="0"/>
              <a:t>Trivially send large </a:t>
            </a:r>
            <a:r>
              <a:rPr lang="en-US" dirty="0" err="1" smtClean="0"/>
              <a:t>msgs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 need to make a </a:t>
            </a:r>
            <a:r>
              <a:rPr lang="en-US" dirty="0" err="1" smtClean="0"/>
              <a:t>datatype</a:t>
            </a:r>
            <a:endParaRPr lang="en-US" dirty="0" smtClean="0"/>
          </a:p>
          <a:p>
            <a:r>
              <a:rPr lang="en-US" dirty="0" smtClean="0"/>
              <a:t>POSIX went to </a:t>
            </a:r>
            <a:r>
              <a:rPr lang="en-US" dirty="0" err="1" smtClean="0"/>
              <a:t>size_t</a:t>
            </a:r>
            <a:endParaRPr lang="en-US" dirty="0" smtClean="0"/>
          </a:p>
          <a:p>
            <a:pPr lvl="1"/>
            <a:r>
              <a:rPr lang="en-US" dirty="0" smtClean="0"/>
              <a:t>Why not MPI?</a:t>
            </a:r>
          </a:p>
          <a:p>
            <a:r>
              <a:rPr lang="en-US" dirty="0" smtClean="0"/>
              <a:t>Think about the future:</a:t>
            </a:r>
          </a:p>
          <a:p>
            <a:pPr lvl="1"/>
            <a:r>
              <a:rPr lang="en-US" dirty="0" smtClean="0"/>
              <a:t>Bigger RAM makes </a:t>
            </a:r>
            <a:r>
              <a:rPr lang="en-US" dirty="0" smtClean="0"/>
              <a:t>2</a:t>
            </a:r>
            <a:r>
              <a:rPr lang="en-US" baseline="30000" dirty="0" smtClean="0"/>
              <a:t>31</a:t>
            </a:r>
            <a:r>
              <a:rPr lang="en-US" dirty="0" smtClean="0"/>
              <a:t> </a:t>
            </a:r>
            <a:r>
              <a:rPr lang="en-US" dirty="0" smtClean="0"/>
              <a:t>relevant</a:t>
            </a:r>
          </a:p>
          <a:p>
            <a:pPr lvl="1"/>
            <a:r>
              <a:rPr lang="en-US" dirty="0" smtClean="0"/>
              <a:t>Datasets getting larger</a:t>
            </a:r>
          </a:p>
          <a:p>
            <a:pPr lvl="1"/>
            <a:r>
              <a:rPr lang="en-US" dirty="0" smtClean="0"/>
              <a:t>Disk IO getting larger</a:t>
            </a:r>
            <a:endParaRPr lang="en-US" dirty="0" smtClean="0"/>
          </a:p>
          <a:p>
            <a:pPr lvl="1"/>
            <a:r>
              <a:rPr lang="en-US" dirty="0" smtClean="0"/>
              <a:t>Coalescing </a:t>
            </a:r>
            <a:r>
              <a:rPr lang="en-US" dirty="0" smtClean="0"/>
              <a:t>off-node </a:t>
            </a:r>
            <a:r>
              <a:rPr lang="en-US" dirty="0" err="1" smtClean="0"/>
              <a:t>msgs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NO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346575" cy="4454525"/>
          </a:xfrm>
        </p:spPr>
        <p:txBody>
          <a:bodyPr>
            <a:normAutofit/>
          </a:bodyPr>
          <a:lstStyle/>
          <a:p>
            <a:r>
              <a:rPr lang="en-US" dirty="0" smtClean="0"/>
              <a:t>Very few </a:t>
            </a:r>
            <a:r>
              <a:rPr lang="en-US" dirty="0" smtClean="0"/>
              <a:t>users</a:t>
            </a:r>
          </a:p>
          <a:p>
            <a:r>
              <a:rPr lang="en-US" dirty="0" smtClean="0"/>
              <a:t>Affects many, many MPI API functions</a:t>
            </a:r>
          </a:p>
          <a:p>
            <a:r>
              <a:rPr lang="en-US" dirty="0" smtClean="0"/>
              <a:t>Potential incompatibilities</a:t>
            </a:r>
          </a:p>
          <a:p>
            <a:pPr lvl="1"/>
            <a:r>
              <a:rPr lang="en-US" dirty="0" smtClean="0"/>
              <a:t>E.g., mixing </a:t>
            </a:r>
            <a:r>
              <a:rPr lang="en-US" dirty="0" err="1" smtClean="0"/>
              <a:t>int</a:t>
            </a:r>
            <a:r>
              <a:rPr lang="en-US" dirty="0" smtClean="0"/>
              <a:t> and </a:t>
            </a:r>
            <a:r>
              <a:rPr lang="en-US" dirty="0" err="1" smtClean="0"/>
              <a:t>MPI_Count</a:t>
            </a:r>
            <a:r>
              <a:rPr lang="en-US" dirty="0" smtClean="0"/>
              <a:t> in the same application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7279" y="1676400"/>
            <a:ext cx="330992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8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288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p"/>
      <p:bldP spid="5" grpId="0" build="p"/>
      <p:bldP spid="6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Ok, so how to do it?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486400" cy="5181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 err="1" smtClean="0"/>
              <a:t>MPI_Count</a:t>
            </a:r>
            <a:r>
              <a:rPr lang="en-US" dirty="0" smtClean="0"/>
              <a:t> only for new MPI-3 routines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Change C bindings</a:t>
            </a:r>
          </a:p>
          <a:p>
            <a:pPr lvl="1"/>
            <a:r>
              <a:rPr lang="en-US" sz="2400" dirty="0"/>
              <a:t>R</a:t>
            </a:r>
            <a:r>
              <a:rPr lang="en-US" sz="2400" dirty="0" smtClean="0"/>
              <a:t>ely on C auto-promotion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Only fix MPI IO functions</a:t>
            </a:r>
          </a:p>
          <a:p>
            <a:pPr lvl="1"/>
            <a:r>
              <a:rPr lang="en-US" sz="2400" dirty="0" smtClean="0"/>
              <a:t>Where MPI_BYTE is used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New, duplicate functions</a:t>
            </a:r>
            <a:endParaRPr lang="en-US" sz="2800" dirty="0" smtClean="0"/>
          </a:p>
          <a:p>
            <a:pPr lvl="1"/>
            <a:r>
              <a:rPr lang="en-US" sz="2400" dirty="0" smtClean="0"/>
              <a:t>E.g., MPI_SEND_LARGE</a:t>
            </a:r>
            <a:endParaRPr lang="en-US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5303200" y="1636693"/>
            <a:ext cx="3568784" cy="954107"/>
            <a:chOff x="5198701" y="1676400"/>
            <a:chExt cx="3568784" cy="954107"/>
          </a:xfrm>
        </p:grpSpPr>
        <p:sp>
          <p:nvSpPr>
            <p:cNvPr id="15" name="TextBox 14"/>
            <p:cNvSpPr txBox="1"/>
            <p:nvPr/>
          </p:nvSpPr>
          <p:spPr>
            <a:xfrm>
              <a:off x="5198701" y="1752600"/>
              <a:ext cx="61419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✖</a:t>
              </a:r>
              <a:endParaRPr lang="en-US" sz="4400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43600" y="1676400"/>
              <a:ext cx="282388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Inconsistent,</a:t>
              </a:r>
            </a:p>
            <a:p>
              <a:r>
                <a:rPr lang="en-US" sz="2800" dirty="0"/>
                <a:t>c</a:t>
              </a:r>
              <a:r>
                <a:rPr lang="en-US" sz="2800" dirty="0" smtClean="0"/>
                <a:t>onfusing </a:t>
              </a:r>
              <a:r>
                <a:rPr lang="en-US" sz="2800" dirty="0" smtClean="0"/>
                <a:t>to users</a:t>
              </a:r>
              <a:endParaRPr lang="en-US" sz="28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286099" y="2514600"/>
            <a:ext cx="3857901" cy="954107"/>
            <a:chOff x="5198701" y="1676400"/>
            <a:chExt cx="3857901" cy="954107"/>
          </a:xfrm>
        </p:grpSpPr>
        <p:sp>
          <p:nvSpPr>
            <p:cNvPr id="30" name="TextBox 29"/>
            <p:cNvSpPr txBox="1"/>
            <p:nvPr/>
          </p:nvSpPr>
          <p:spPr>
            <a:xfrm>
              <a:off x="5198701" y="1752600"/>
              <a:ext cx="61419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✖</a:t>
              </a:r>
              <a:endParaRPr lang="en-US" sz="4400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943600" y="1676400"/>
              <a:ext cx="3113002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Bad for Fortran, bad</a:t>
              </a:r>
            </a:p>
            <a:p>
              <a:r>
                <a:rPr lang="en-US" sz="2800" dirty="0"/>
                <a:t>f</a:t>
              </a:r>
              <a:r>
                <a:rPr lang="en-US" sz="2800" dirty="0" smtClean="0"/>
                <a:t>or C OUT </a:t>
              </a:r>
              <a:r>
                <a:rPr lang="en-US" sz="2800" dirty="0" err="1" smtClean="0"/>
                <a:t>params</a:t>
              </a:r>
              <a:endParaRPr lang="en-US" sz="28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286099" y="3465493"/>
            <a:ext cx="3568784" cy="954107"/>
            <a:chOff x="5198701" y="1676400"/>
            <a:chExt cx="3568784" cy="954107"/>
          </a:xfrm>
        </p:grpSpPr>
        <p:sp>
          <p:nvSpPr>
            <p:cNvPr id="33" name="TextBox 32"/>
            <p:cNvSpPr txBox="1"/>
            <p:nvPr/>
          </p:nvSpPr>
          <p:spPr>
            <a:xfrm>
              <a:off x="5198701" y="1752600"/>
              <a:ext cx="61419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✖</a:t>
              </a:r>
              <a:endParaRPr lang="en-US" sz="4400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943600" y="1676400"/>
              <a:ext cx="282388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Inconsistent,</a:t>
              </a:r>
            </a:p>
            <a:p>
              <a:r>
                <a:rPr lang="en-US" sz="2800" dirty="0"/>
                <a:t>c</a:t>
              </a:r>
              <a:r>
                <a:rPr lang="en-US" sz="2800" dirty="0" smtClean="0"/>
                <a:t>onfusing </a:t>
              </a:r>
              <a:r>
                <a:rPr lang="en-US" sz="2800" dirty="0" smtClean="0"/>
                <a:t>to users</a:t>
              </a:r>
              <a:endParaRPr lang="en-US" sz="28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86099" y="4419600"/>
            <a:ext cx="3513205" cy="954107"/>
            <a:chOff x="5198701" y="1676400"/>
            <a:chExt cx="3513205" cy="954107"/>
          </a:xfrm>
        </p:grpSpPr>
        <p:sp>
          <p:nvSpPr>
            <p:cNvPr id="36" name="TextBox 35"/>
            <p:cNvSpPr txBox="1"/>
            <p:nvPr/>
          </p:nvSpPr>
          <p:spPr>
            <a:xfrm>
              <a:off x="5198701" y="1752600"/>
              <a:ext cx="61419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✖</a:t>
              </a:r>
              <a:endParaRPr lang="en-US" sz="4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943600" y="1676400"/>
              <a:ext cx="2768306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What about sizes,</a:t>
              </a:r>
            </a:p>
            <a:p>
              <a:r>
                <a:rPr lang="en-US" sz="2800" dirty="0"/>
                <a:t>t</a:t>
              </a:r>
              <a:r>
                <a:rPr lang="en-US" sz="2800" dirty="0" smtClean="0"/>
                <a:t>ags, ranks, …</a:t>
              </a:r>
              <a:r>
                <a:rPr lang="en-US" sz="2800" dirty="0" err="1" smtClean="0"/>
                <a:t>oy</a:t>
              </a:r>
              <a:r>
                <a:rPr lang="en-US" sz="2800" dirty="0" smtClean="0"/>
                <a:t>!</a:t>
              </a:r>
              <a:endParaRPr lang="en-US" sz="2800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Ok, so how to do it? </a:t>
            </a:r>
            <a:r>
              <a:rPr lang="en-US" dirty="0" smtClean="0"/>
              <a:t>(2 </a:t>
            </a:r>
            <a:r>
              <a:rPr lang="en-US" dirty="0"/>
              <a:t>of 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53000" cy="5105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Fully support large </a:t>
            </a:r>
            <a:r>
              <a:rPr lang="en-US" dirty="0" err="1" smtClean="0"/>
              <a:t>datatypes</a:t>
            </a:r>
            <a:endParaRPr lang="en-US" dirty="0" smtClean="0"/>
          </a:p>
          <a:p>
            <a:pPr lvl="1"/>
            <a:r>
              <a:rPr lang="en-US" dirty="0" smtClean="0"/>
              <a:t>E.g</a:t>
            </a:r>
            <a:r>
              <a:rPr lang="en-US" dirty="0" smtClean="0"/>
              <a:t>., MPI_GET_COUNT_LONG</a:t>
            </a:r>
            <a:endParaRPr lang="en-US" dirty="0"/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Create a system for API versioning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Update all functions to use </a:t>
            </a:r>
            <a:r>
              <a:rPr lang="en-US" dirty="0" err="1" smtClean="0"/>
              <a:t>MPI_Count</a:t>
            </a: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Make new duplicate functions with </a:t>
            </a:r>
            <a:r>
              <a:rPr lang="en-US" dirty="0" err="1" smtClean="0"/>
              <a:t>MPI_Count</a:t>
            </a:r>
            <a:r>
              <a:rPr lang="en-US" dirty="0" smtClean="0"/>
              <a:t>, </a:t>
            </a:r>
            <a:r>
              <a:rPr lang="en-US" dirty="0" err="1" smtClean="0"/>
              <a:t>MPI_Tag</a:t>
            </a:r>
            <a:r>
              <a:rPr lang="en-US" dirty="0" smtClean="0"/>
              <a:t>, </a:t>
            </a:r>
            <a:r>
              <a:rPr lang="en-US" dirty="0" err="1" smtClean="0"/>
              <a:t>MPI_Size</a:t>
            </a:r>
            <a:r>
              <a:rPr lang="en-US" dirty="0" smtClean="0"/>
              <a:t>, </a:t>
            </a:r>
            <a:r>
              <a:rPr lang="en-US" dirty="0" smtClean="0"/>
              <a:t>…</a:t>
            </a:r>
          </a:p>
          <a:p>
            <a:pPr marL="738188" lvl="1" indent="-338138"/>
            <a:r>
              <a:rPr lang="en-US" dirty="0" smtClean="0"/>
              <a:t>E.g., MPI_SEND_EX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181600" y="2551093"/>
            <a:ext cx="3384163" cy="954107"/>
            <a:chOff x="5181600" y="1560493"/>
            <a:chExt cx="3384163" cy="954107"/>
          </a:xfrm>
        </p:grpSpPr>
        <p:sp>
          <p:nvSpPr>
            <p:cNvPr id="8" name="TextBox 7"/>
            <p:cNvSpPr txBox="1"/>
            <p:nvPr/>
          </p:nvSpPr>
          <p:spPr>
            <a:xfrm>
              <a:off x="5181600" y="1676400"/>
              <a:ext cx="61419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✖</a:t>
              </a:r>
              <a:endParaRPr lang="en-US" sz="44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26499" y="1560493"/>
              <a:ext cx="263926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Forum has hated</a:t>
              </a:r>
            </a:p>
            <a:p>
              <a:r>
                <a:rPr lang="en-US" sz="2800" dirty="0" smtClean="0"/>
                <a:t>every proposal</a:t>
              </a:r>
              <a:endParaRPr lang="en-US" sz="28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81600" y="1676400"/>
            <a:ext cx="3090137" cy="769441"/>
            <a:chOff x="4589101" y="2514600"/>
            <a:chExt cx="3090137" cy="769441"/>
          </a:xfrm>
        </p:grpSpPr>
        <p:sp>
          <p:nvSpPr>
            <p:cNvPr id="11" name="TextBox 10"/>
            <p:cNvSpPr txBox="1"/>
            <p:nvPr/>
          </p:nvSpPr>
          <p:spPr>
            <a:xfrm>
              <a:off x="4589101" y="2514600"/>
              <a:ext cx="66213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chemeClr val="accent3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✔</a:t>
              </a:r>
              <a:endParaRPr lang="en-US" sz="4400" dirty="0">
                <a:solidFill>
                  <a:schemeClr val="accent3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34000" y="2667000"/>
              <a:ext cx="23452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Might be ok…?</a:t>
              </a:r>
              <a:endParaRPr lang="en-US" sz="28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181600" y="3541693"/>
            <a:ext cx="3955734" cy="954107"/>
            <a:chOff x="5181600" y="1560493"/>
            <a:chExt cx="3955734" cy="954107"/>
          </a:xfrm>
        </p:grpSpPr>
        <p:sp>
          <p:nvSpPr>
            <p:cNvPr id="16" name="TextBox 15"/>
            <p:cNvSpPr txBox="1"/>
            <p:nvPr/>
          </p:nvSpPr>
          <p:spPr>
            <a:xfrm>
              <a:off x="5181600" y="1676400"/>
              <a:ext cx="61419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✖</a:t>
              </a:r>
              <a:endParaRPr lang="en-US" sz="4400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26499" y="1560493"/>
              <a:ext cx="321083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Technically makes</a:t>
              </a:r>
            </a:p>
            <a:p>
              <a:r>
                <a:rPr lang="en-US" sz="2800" dirty="0"/>
                <a:t>c</a:t>
              </a:r>
              <a:r>
                <a:rPr lang="en-US" sz="2800" dirty="0" smtClean="0"/>
                <a:t>urrent codes invalid</a:t>
              </a:r>
              <a:endParaRPr lang="en-US" sz="28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210533" y="4648200"/>
            <a:ext cx="3933467" cy="1384995"/>
            <a:chOff x="4589101" y="2667000"/>
            <a:chExt cx="3933467" cy="1384995"/>
          </a:xfrm>
        </p:grpSpPr>
        <p:sp>
          <p:nvSpPr>
            <p:cNvPr id="19" name="TextBox 18"/>
            <p:cNvSpPr txBox="1"/>
            <p:nvPr/>
          </p:nvSpPr>
          <p:spPr>
            <a:xfrm>
              <a:off x="4589101" y="2971800"/>
              <a:ext cx="66213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chemeClr val="accent3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✔</a:t>
              </a:r>
              <a:endParaRPr lang="en-US" sz="4400" dirty="0">
                <a:solidFill>
                  <a:schemeClr val="accent3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334000" y="2667000"/>
              <a:ext cx="3188568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Rip the </a:t>
              </a:r>
              <a:r>
                <a:rPr lang="en-US" sz="2800" dirty="0" err="1" smtClean="0"/>
                <a:t>band-aid</a:t>
              </a:r>
              <a:r>
                <a:rPr lang="en-US" sz="2800" dirty="0" smtClean="0"/>
                <a:t> off!</a:t>
              </a:r>
            </a:p>
            <a:p>
              <a:r>
                <a:rPr lang="en-US" sz="2800" dirty="0" smtClean="0"/>
                <a:t>Preserves backward</a:t>
              </a:r>
            </a:p>
            <a:p>
              <a:r>
                <a:rPr lang="en-US" sz="2800" dirty="0" smtClean="0"/>
                <a:t>Compatibility </a:t>
              </a:r>
              <a:r>
                <a:rPr lang="en-US" sz="2800" dirty="0" smtClean="0">
                  <a:sym typeface="Wingdings"/>
                </a:rPr>
                <a:t>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21361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892425"/>
            <a:ext cx="7772400" cy="1470025"/>
          </a:xfrm>
        </p:spPr>
        <p:txBody>
          <a:bodyPr/>
          <a:lstStyle/>
          <a:p>
            <a:r>
              <a:rPr lang="en-US" dirty="0" smtClean="0"/>
              <a:t>MPI Backwards Compatibility WG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r>
              <a:rPr lang="en-US" dirty="0" smtClean="0"/>
              <a:t>“Count on us to find a solution”</a:t>
            </a:r>
          </a:p>
        </p:txBody>
      </p:sp>
      <p:pic>
        <p:nvPicPr>
          <p:cNvPr id="8" name="Picture 7" descr="fab-cou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161" y="0"/>
            <a:ext cx="3241678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150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</TotalTime>
  <Words>339</Words>
  <Application>Microsoft Macintosh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Backward Compatibility WG</vt:lpstr>
      <vt:lpstr>The Big Issue: Counts Larger Than 231</vt:lpstr>
      <vt:lpstr>Do we need MPI_Count?</vt:lpstr>
      <vt:lpstr>Ok, so how to do it? (1 of 2)</vt:lpstr>
      <vt:lpstr>Ok, so how to do it? (2 of 2)</vt:lpstr>
      <vt:lpstr>MPI Backwards Compatibility WG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Backward Compatibility WG</dc:title>
  <dc:creator>Solt, David George</dc:creator>
  <cp:lastModifiedBy>Jeff Squyres</cp:lastModifiedBy>
  <cp:revision>31</cp:revision>
  <dcterms:created xsi:type="dcterms:W3CDTF">2010-11-11T18:53:34Z</dcterms:created>
  <dcterms:modified xsi:type="dcterms:W3CDTF">2010-11-12T21:02:57Z</dcterms:modified>
</cp:coreProperties>
</file>