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701" autoAdjust="0"/>
  </p:normalViewPr>
  <p:slideViewPr>
    <p:cSldViewPr>
      <p:cViewPr varScale="1">
        <p:scale>
          <a:sx n="123" d="100"/>
          <a:sy n="123" d="100"/>
        </p:scale>
        <p:origin x="-12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D861-DB79-4A98-9FB9-64CD4B88D4CD}" type="datetimeFigureOut">
              <a:rPr lang="en-US" smtClean="0"/>
              <a:t>11/11/10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34A1-FB1B-4E0C-B5E5-8076A628D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D861-DB79-4A98-9FB9-64CD4B88D4CD}" type="datetimeFigureOut">
              <a:rPr lang="en-US" smtClean="0"/>
              <a:t>11/11/10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34A1-FB1B-4E0C-B5E5-8076A628D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D861-DB79-4A98-9FB9-64CD4B88D4CD}" type="datetimeFigureOut">
              <a:rPr lang="en-US" smtClean="0"/>
              <a:t>11/11/10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34A1-FB1B-4E0C-B5E5-8076A628D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D861-DB79-4A98-9FB9-64CD4B88D4CD}" type="datetimeFigureOut">
              <a:rPr lang="en-US" smtClean="0"/>
              <a:t>11/11/10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34A1-FB1B-4E0C-B5E5-8076A628D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D861-DB79-4A98-9FB9-64CD4B88D4CD}" type="datetimeFigureOut">
              <a:rPr lang="en-US" smtClean="0"/>
              <a:t>11/11/10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34A1-FB1B-4E0C-B5E5-8076A628D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D861-DB79-4A98-9FB9-64CD4B88D4CD}" type="datetimeFigureOut">
              <a:rPr lang="en-US" smtClean="0"/>
              <a:t>11/11/10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34A1-FB1B-4E0C-B5E5-8076A628D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D861-DB79-4A98-9FB9-64CD4B88D4CD}" type="datetimeFigureOut">
              <a:rPr lang="en-US" smtClean="0"/>
              <a:t>11/11/10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34A1-FB1B-4E0C-B5E5-8076A628D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D861-DB79-4A98-9FB9-64CD4B88D4CD}" type="datetimeFigureOut">
              <a:rPr lang="en-US" smtClean="0"/>
              <a:t>11/11/10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34A1-FB1B-4E0C-B5E5-8076A628D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D861-DB79-4A98-9FB9-64CD4B88D4CD}" type="datetimeFigureOut">
              <a:rPr lang="en-US" smtClean="0"/>
              <a:t>11/11/10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34A1-FB1B-4E0C-B5E5-8076A628D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D861-DB79-4A98-9FB9-64CD4B88D4CD}" type="datetimeFigureOut">
              <a:rPr lang="en-US" smtClean="0"/>
              <a:t>11/11/10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34A1-FB1B-4E0C-B5E5-8076A628D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D861-DB79-4A98-9FB9-64CD4B88D4CD}" type="datetimeFigureOut">
              <a:rPr lang="en-US" smtClean="0"/>
              <a:t>11/11/10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34A1-FB1B-4E0C-B5E5-8076A628D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0D861-DB79-4A98-9FB9-64CD4B88D4CD}" type="datetimeFigureOut">
              <a:rPr lang="en-US" smtClean="0"/>
              <a:t>11/11/10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834A1-FB1B-4E0C-B5E5-8076A628DD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Backward Compatibility WG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Big Issue:</a:t>
            </a:r>
            <a:br>
              <a:rPr lang="en-US" dirty="0" smtClean="0"/>
            </a:br>
            <a:r>
              <a:rPr lang="en-US" dirty="0" smtClean="0"/>
              <a:t>Counts Larger Than 2</a:t>
            </a:r>
            <a:r>
              <a:rPr lang="en-US" baseline="30000" dirty="0" smtClean="0"/>
              <a:t>32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Counts are expressed as “</a:t>
            </a:r>
            <a:r>
              <a:rPr lang="en-US" dirty="0" err="1" smtClean="0"/>
              <a:t>int</a:t>
            </a:r>
            <a:r>
              <a:rPr lang="en-US" dirty="0" smtClean="0"/>
              <a:t>” / “INTEGER”</a:t>
            </a:r>
          </a:p>
          <a:p>
            <a:pPr lvl="1"/>
            <a:r>
              <a:rPr lang="en-US" dirty="0" smtClean="0"/>
              <a:t>Usually limited to 2</a:t>
            </a:r>
            <a:r>
              <a:rPr lang="en-US" baseline="30000" dirty="0" smtClean="0"/>
              <a:t>32</a:t>
            </a:r>
          </a:p>
          <a:p>
            <a:r>
              <a:rPr lang="en-US" dirty="0" smtClean="0"/>
              <a:t>Propose a new type: </a:t>
            </a:r>
            <a:r>
              <a:rPr lang="en-US" dirty="0" err="1" smtClean="0"/>
              <a:t>MPI_Count</a:t>
            </a:r>
            <a:endParaRPr lang="en-US" dirty="0" smtClean="0"/>
          </a:p>
          <a:p>
            <a:pPr lvl="1"/>
            <a:r>
              <a:rPr lang="en-US" dirty="0" smtClean="0"/>
              <a:t>Can be larger than an </a:t>
            </a:r>
            <a:r>
              <a:rPr lang="en-US" dirty="0" err="1" smtClean="0"/>
              <a:t>int</a:t>
            </a:r>
            <a:r>
              <a:rPr lang="en-US" dirty="0" smtClean="0"/>
              <a:t> / INTEGER</a:t>
            </a:r>
            <a:endParaRPr lang="en-US" dirty="0" smtClean="0"/>
          </a:p>
          <a:p>
            <a:r>
              <a:rPr lang="en-US" dirty="0" smtClean="0"/>
              <a:t>“Mixed sentiments” </a:t>
            </a:r>
            <a:r>
              <a:rPr lang="en-US" dirty="0" smtClean="0"/>
              <a:t>within the </a:t>
            </a:r>
            <a:r>
              <a:rPr lang="en-US" dirty="0" smtClean="0"/>
              <a:t>Forum</a:t>
            </a:r>
          </a:p>
          <a:p>
            <a:pPr lvl="1"/>
            <a:r>
              <a:rPr lang="en-US" dirty="0" smtClean="0"/>
              <a:t>Is it useful?</a:t>
            </a:r>
            <a:r>
              <a:rPr lang="en-US" dirty="0" smtClean="0"/>
              <a:t>  Or just lazy?</a:t>
            </a:r>
            <a:endParaRPr lang="en-US" dirty="0" smtClean="0"/>
          </a:p>
        </p:txBody>
      </p:sp>
      <p:sp>
        <p:nvSpPr>
          <p:cNvPr id="11" name="Rounded Rectangle 10"/>
          <p:cNvSpPr/>
          <p:nvPr/>
        </p:nvSpPr>
        <p:spPr>
          <a:xfrm>
            <a:off x="990600" y="5029200"/>
            <a:ext cx="7162800" cy="609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51394" y="4953000"/>
            <a:ext cx="66412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MPI_SEND(void *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buf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sz="3600" b="1" dirty="0" err="1" smtClean="0">
                <a:solidFill>
                  <a:srgbClr val="FFD3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int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count, …)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81000" y="6019800"/>
            <a:ext cx="8382000" cy="609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7572" y="5943600"/>
            <a:ext cx="82288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MPI_SEND(void *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buf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sz="3600" b="1" dirty="0" err="1">
                <a:solidFill>
                  <a:srgbClr val="FFD3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MPI_Count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count, …)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we need </a:t>
            </a:r>
            <a:r>
              <a:rPr lang="en-US" dirty="0" err="1" smtClean="0"/>
              <a:t>MPI_Count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YES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114800" cy="4454525"/>
          </a:xfrm>
        </p:spPr>
        <p:txBody>
          <a:bodyPr>
            <a:normAutofit/>
          </a:bodyPr>
          <a:lstStyle/>
          <a:p>
            <a:r>
              <a:rPr lang="en-US" dirty="0" smtClean="0"/>
              <a:t>Some users have asked for it</a:t>
            </a:r>
            <a:endParaRPr lang="en-US" dirty="0" smtClean="0"/>
          </a:p>
          <a:p>
            <a:r>
              <a:rPr lang="en-US" dirty="0" smtClean="0"/>
              <a:t>Trivially send large </a:t>
            </a:r>
            <a:r>
              <a:rPr lang="en-US" dirty="0" err="1" smtClean="0"/>
              <a:t>msgs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No need to make a </a:t>
            </a:r>
            <a:r>
              <a:rPr lang="en-US" dirty="0" err="1" smtClean="0"/>
              <a:t>datatype</a:t>
            </a:r>
            <a:endParaRPr lang="en-US" dirty="0" smtClean="0"/>
          </a:p>
          <a:p>
            <a:r>
              <a:rPr lang="en-US" dirty="0" smtClean="0"/>
              <a:t>POSIX went to </a:t>
            </a:r>
            <a:r>
              <a:rPr lang="en-US" dirty="0" err="1" smtClean="0"/>
              <a:t>size_t</a:t>
            </a:r>
            <a:endParaRPr lang="en-US" dirty="0" smtClean="0"/>
          </a:p>
          <a:p>
            <a:pPr lvl="1"/>
            <a:r>
              <a:rPr lang="en-US" dirty="0" smtClean="0"/>
              <a:t>Why not MPI?</a:t>
            </a:r>
          </a:p>
          <a:p>
            <a:r>
              <a:rPr lang="en-US" dirty="0" smtClean="0"/>
              <a:t>Think about the future:</a:t>
            </a:r>
          </a:p>
          <a:p>
            <a:pPr lvl="1"/>
            <a:r>
              <a:rPr lang="en-US" dirty="0" smtClean="0"/>
              <a:t>Bigger RAM makes 2</a:t>
            </a:r>
            <a:r>
              <a:rPr lang="en-US" baseline="30000" dirty="0" smtClean="0"/>
              <a:t>32</a:t>
            </a:r>
            <a:r>
              <a:rPr lang="en-US" dirty="0" smtClean="0"/>
              <a:t> relevant</a:t>
            </a:r>
          </a:p>
          <a:p>
            <a:pPr lvl="1"/>
            <a:r>
              <a:rPr lang="en-US" dirty="0" smtClean="0"/>
              <a:t>Coalescing off-node </a:t>
            </a:r>
            <a:r>
              <a:rPr lang="en-US" dirty="0" err="1" smtClean="0"/>
              <a:t>msgs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More cores, larger MPI jobs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NO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Very few users</a:t>
            </a:r>
          </a:p>
          <a:p>
            <a:r>
              <a:rPr lang="en-US" dirty="0" smtClean="0"/>
              <a:t>“Syntactic sugar” for making a </a:t>
            </a:r>
            <a:r>
              <a:rPr lang="en-US" dirty="0" err="1" smtClean="0"/>
              <a:t>datatype</a:t>
            </a:r>
            <a:endParaRPr lang="en-US" dirty="0" smtClean="0"/>
          </a:p>
          <a:p>
            <a:r>
              <a:rPr lang="en-US" dirty="0" smtClean="0"/>
              <a:t>Affects many, many MPI API functions</a:t>
            </a:r>
          </a:p>
          <a:p>
            <a:r>
              <a:rPr lang="en-US" dirty="0" smtClean="0"/>
              <a:t>Could just fix MPI_GET_COUNT</a:t>
            </a:r>
          </a:p>
          <a:p>
            <a:r>
              <a:rPr lang="en-US" dirty="0" smtClean="0"/>
              <a:t>Potential incompatibilities (32 and 64 bit MPI libraries)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 build="p"/>
      <p:bldP spid="5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 proposed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486400" cy="5181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Do nothing</a:t>
            </a:r>
          </a:p>
          <a:p>
            <a:pPr lvl="1"/>
            <a:r>
              <a:rPr lang="en-US" sz="2400" dirty="0" smtClean="0"/>
              <a:t>Tell </a:t>
            </a:r>
            <a:r>
              <a:rPr lang="en-US" sz="2400" dirty="0" smtClean="0"/>
              <a:t>users “use </a:t>
            </a:r>
            <a:r>
              <a:rPr lang="en-US" sz="2400" dirty="0" err="1" smtClean="0"/>
              <a:t>datatypes</a:t>
            </a:r>
            <a:r>
              <a:rPr lang="en-US" sz="2400" dirty="0" smtClean="0"/>
              <a:t>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New, duplicate functions</a:t>
            </a:r>
            <a:endParaRPr lang="en-US" sz="2800" dirty="0" smtClean="0"/>
          </a:p>
          <a:p>
            <a:pPr lvl="1"/>
            <a:r>
              <a:rPr lang="en-US" sz="2400" dirty="0" smtClean="0"/>
              <a:t>E.g</a:t>
            </a:r>
            <a:r>
              <a:rPr lang="en-US" sz="2400" dirty="0"/>
              <a:t>.</a:t>
            </a:r>
            <a:r>
              <a:rPr lang="en-US" sz="2400" dirty="0" smtClean="0"/>
              <a:t>, MPI_SEND_LARGE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dirty="0" err="1" smtClean="0"/>
              <a:t>MPI_Count</a:t>
            </a:r>
            <a:r>
              <a:rPr lang="en-US" dirty="0" smtClean="0"/>
              <a:t> only for new </a:t>
            </a:r>
            <a:r>
              <a:rPr lang="en-US" dirty="0" smtClean="0"/>
              <a:t>MPI-3 routines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Change C bindings</a:t>
            </a:r>
          </a:p>
          <a:p>
            <a:pPr lvl="1"/>
            <a:r>
              <a:rPr lang="en-US" sz="2400" dirty="0"/>
              <a:t>R</a:t>
            </a:r>
            <a:r>
              <a:rPr lang="en-US" sz="2400" dirty="0" smtClean="0"/>
              <a:t>ely </a:t>
            </a:r>
            <a:r>
              <a:rPr lang="en-US" sz="2400" dirty="0" smtClean="0"/>
              <a:t>on </a:t>
            </a:r>
            <a:r>
              <a:rPr lang="en-US" sz="2400" dirty="0" smtClean="0"/>
              <a:t>C auto</a:t>
            </a:r>
            <a:r>
              <a:rPr lang="en-US" sz="2400" dirty="0" smtClean="0"/>
              <a:t>-</a:t>
            </a:r>
            <a:r>
              <a:rPr lang="en-US" sz="2400" dirty="0" smtClean="0"/>
              <a:t>promotion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Only fix MPI IO functions</a:t>
            </a:r>
          </a:p>
          <a:p>
            <a:pPr lvl="1"/>
            <a:r>
              <a:rPr lang="en-US" sz="2400" dirty="0" smtClean="0"/>
              <a:t>Where MPI_BYTE is used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5181600" y="2659559"/>
            <a:ext cx="1930340" cy="769441"/>
            <a:chOff x="4589101" y="2514600"/>
            <a:chExt cx="1930340" cy="769441"/>
          </a:xfrm>
        </p:grpSpPr>
        <p:sp>
          <p:nvSpPr>
            <p:cNvPr id="9" name="TextBox 8"/>
            <p:cNvSpPr txBox="1"/>
            <p:nvPr/>
          </p:nvSpPr>
          <p:spPr>
            <a:xfrm>
              <a:off x="4589101" y="2514600"/>
              <a:ext cx="61419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solidFill>
                    <a:srgbClr val="FF0000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✖</a:t>
              </a:r>
              <a:endParaRPr lang="en-US" sz="4400" dirty="0">
                <a:solidFill>
                  <a:srgbClr val="FF0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334000" y="2667000"/>
              <a:ext cx="118544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Ouch!!</a:t>
              </a:r>
              <a:endParaRPr lang="en-US" sz="28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181600" y="3497759"/>
            <a:ext cx="3611389" cy="769441"/>
            <a:chOff x="4589101" y="2514600"/>
            <a:chExt cx="3611389" cy="769441"/>
          </a:xfrm>
        </p:grpSpPr>
        <p:sp>
          <p:nvSpPr>
            <p:cNvPr id="15" name="TextBox 14"/>
            <p:cNvSpPr txBox="1"/>
            <p:nvPr/>
          </p:nvSpPr>
          <p:spPr>
            <a:xfrm>
              <a:off x="4589101" y="2514600"/>
              <a:ext cx="61419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solidFill>
                    <a:srgbClr val="FF0000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✖</a:t>
              </a:r>
              <a:endParaRPr lang="en-US" sz="4400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334000" y="2667000"/>
              <a:ext cx="286649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Confusing to users</a:t>
              </a:r>
              <a:endParaRPr lang="en-US" sz="28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181600" y="1676400"/>
            <a:ext cx="3879090" cy="769441"/>
            <a:chOff x="4589101" y="2514600"/>
            <a:chExt cx="3879090" cy="769441"/>
          </a:xfrm>
        </p:grpSpPr>
        <p:sp>
          <p:nvSpPr>
            <p:cNvPr id="18" name="TextBox 17"/>
            <p:cNvSpPr txBox="1"/>
            <p:nvPr/>
          </p:nvSpPr>
          <p:spPr>
            <a:xfrm>
              <a:off x="4589101" y="2514600"/>
              <a:ext cx="61419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solidFill>
                    <a:srgbClr val="FF0000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✖</a:t>
              </a:r>
              <a:endParaRPr lang="en-US" sz="4400" dirty="0">
                <a:solidFill>
                  <a:srgbClr val="FF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334000" y="2667000"/>
              <a:ext cx="313419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Not forward-looking</a:t>
              </a:r>
              <a:endParaRPr lang="en-US" sz="28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181600" y="4495800"/>
            <a:ext cx="3137827" cy="769441"/>
            <a:chOff x="4589101" y="2514600"/>
            <a:chExt cx="3137827" cy="769441"/>
          </a:xfrm>
        </p:grpSpPr>
        <p:sp>
          <p:nvSpPr>
            <p:cNvPr id="21" name="TextBox 20"/>
            <p:cNvSpPr txBox="1"/>
            <p:nvPr/>
          </p:nvSpPr>
          <p:spPr>
            <a:xfrm>
              <a:off x="4589101" y="2514600"/>
              <a:ext cx="61419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solidFill>
                    <a:srgbClr val="FF0000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✖</a:t>
              </a:r>
              <a:endParaRPr lang="en-US" sz="4400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334000" y="2667000"/>
              <a:ext cx="23929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Bad for Fortran</a:t>
              </a:r>
              <a:endParaRPr lang="en-US" sz="28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181600" y="5486400"/>
            <a:ext cx="3090137" cy="769441"/>
            <a:chOff x="4589101" y="2514600"/>
            <a:chExt cx="3090137" cy="769441"/>
          </a:xfrm>
        </p:grpSpPr>
        <p:sp>
          <p:nvSpPr>
            <p:cNvPr id="24" name="TextBox 23"/>
            <p:cNvSpPr txBox="1"/>
            <p:nvPr/>
          </p:nvSpPr>
          <p:spPr>
            <a:xfrm>
              <a:off x="4589101" y="2514600"/>
              <a:ext cx="66213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solidFill>
                    <a:schemeClr val="accent3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✔</a:t>
              </a:r>
              <a:endParaRPr lang="en-US" sz="4400" dirty="0">
                <a:solidFill>
                  <a:schemeClr val="accent3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334000" y="2667000"/>
              <a:ext cx="23452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Might be ok…?</a:t>
              </a:r>
              <a:endParaRPr lang="en-US" sz="2800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 proposed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00600" cy="5105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Only fix “query” functions</a:t>
            </a:r>
            <a:endParaRPr lang="en-US" dirty="0"/>
          </a:p>
          <a:p>
            <a:pPr lvl="1"/>
            <a:r>
              <a:rPr lang="en-US" dirty="0" smtClean="0"/>
              <a:t>E.g., MPI_GET_COUNT_LONG</a:t>
            </a:r>
            <a:endParaRPr lang="en-US" dirty="0"/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Create a system for API versioning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Update all functions to use </a:t>
            </a:r>
            <a:r>
              <a:rPr lang="en-US" dirty="0" err="1" smtClean="0"/>
              <a:t>MPI_Count</a:t>
            </a:r>
            <a:endParaRPr lang="en-US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Update all functions to use </a:t>
            </a:r>
            <a:r>
              <a:rPr lang="en-US" dirty="0" err="1" smtClean="0"/>
              <a:t>MPI_Count</a:t>
            </a:r>
            <a:r>
              <a:rPr lang="en-US" dirty="0" smtClean="0"/>
              <a:t>, </a:t>
            </a:r>
            <a:r>
              <a:rPr lang="en-US" dirty="0" err="1" smtClean="0"/>
              <a:t>MPI_Tag</a:t>
            </a:r>
            <a:r>
              <a:rPr lang="en-US" dirty="0" smtClean="0"/>
              <a:t>, </a:t>
            </a:r>
            <a:r>
              <a:rPr lang="en-US" dirty="0" err="1" smtClean="0"/>
              <a:t>MPI_Size</a:t>
            </a:r>
            <a:r>
              <a:rPr lang="en-US" dirty="0" smtClean="0"/>
              <a:t>, …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181600" y="2551093"/>
            <a:ext cx="3384163" cy="954107"/>
            <a:chOff x="5181600" y="1560493"/>
            <a:chExt cx="3384163" cy="954107"/>
          </a:xfrm>
        </p:grpSpPr>
        <p:sp>
          <p:nvSpPr>
            <p:cNvPr id="8" name="TextBox 7"/>
            <p:cNvSpPr txBox="1"/>
            <p:nvPr/>
          </p:nvSpPr>
          <p:spPr>
            <a:xfrm>
              <a:off x="5181600" y="1676400"/>
              <a:ext cx="61419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solidFill>
                    <a:srgbClr val="FF0000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✖</a:t>
              </a:r>
              <a:endParaRPr lang="en-US" sz="4400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926499" y="1560493"/>
              <a:ext cx="2639264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Forum has hated</a:t>
              </a:r>
            </a:p>
            <a:p>
              <a:r>
                <a:rPr lang="en-US" sz="2800" dirty="0" smtClean="0"/>
                <a:t>every proposal</a:t>
              </a:r>
              <a:endParaRPr lang="en-US" sz="28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181600" y="1676400"/>
            <a:ext cx="3090137" cy="769441"/>
            <a:chOff x="4589101" y="2514600"/>
            <a:chExt cx="3090137" cy="769441"/>
          </a:xfrm>
        </p:grpSpPr>
        <p:sp>
          <p:nvSpPr>
            <p:cNvPr id="11" name="TextBox 10"/>
            <p:cNvSpPr txBox="1"/>
            <p:nvPr/>
          </p:nvSpPr>
          <p:spPr>
            <a:xfrm>
              <a:off x="4589101" y="2514600"/>
              <a:ext cx="66213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solidFill>
                    <a:schemeClr val="accent3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✔</a:t>
              </a:r>
              <a:endParaRPr lang="en-US" sz="4400" dirty="0">
                <a:solidFill>
                  <a:schemeClr val="accent3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334000" y="2667000"/>
              <a:ext cx="23452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Might be ok…?</a:t>
              </a:r>
              <a:endParaRPr lang="en-US" sz="28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181600" y="3541693"/>
            <a:ext cx="3618051" cy="954107"/>
            <a:chOff x="5181600" y="1560493"/>
            <a:chExt cx="3618051" cy="954107"/>
          </a:xfrm>
        </p:grpSpPr>
        <p:sp>
          <p:nvSpPr>
            <p:cNvPr id="16" name="TextBox 15"/>
            <p:cNvSpPr txBox="1"/>
            <p:nvPr/>
          </p:nvSpPr>
          <p:spPr>
            <a:xfrm>
              <a:off x="5181600" y="1676400"/>
              <a:ext cx="61419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solidFill>
                    <a:srgbClr val="FF0000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✖</a:t>
              </a:r>
              <a:endParaRPr lang="en-US" sz="4400" dirty="0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26499" y="1560493"/>
              <a:ext cx="2873152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What about sizes,</a:t>
              </a:r>
            </a:p>
            <a:p>
              <a:r>
                <a:rPr lang="en-US" sz="2800" dirty="0" smtClean="0"/>
                <a:t>tags, etc.?</a:t>
              </a:r>
              <a:endParaRPr lang="en-US" sz="28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181600" y="4724400"/>
            <a:ext cx="1930340" cy="769441"/>
            <a:chOff x="4589101" y="2514600"/>
            <a:chExt cx="1930340" cy="769441"/>
          </a:xfrm>
        </p:grpSpPr>
        <p:sp>
          <p:nvSpPr>
            <p:cNvPr id="22" name="TextBox 21"/>
            <p:cNvSpPr txBox="1"/>
            <p:nvPr/>
          </p:nvSpPr>
          <p:spPr>
            <a:xfrm>
              <a:off x="4589101" y="2514600"/>
              <a:ext cx="61419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solidFill>
                    <a:srgbClr val="FF0000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✖</a:t>
              </a:r>
              <a:endParaRPr lang="en-US" sz="4400" dirty="0">
                <a:solidFill>
                  <a:srgbClr val="FF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334000" y="2667000"/>
              <a:ext cx="118544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Ouch!!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21361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</TotalTime>
  <Words>289</Words>
  <Application>Microsoft Macintosh PowerPoint</Application>
  <PresentationFormat>On-screen Show (4:3)</PresentationFormat>
  <Paragraphs>63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Backward Compatibility WG</vt:lpstr>
      <vt:lpstr>The Big Issue: Counts Larger Than 232</vt:lpstr>
      <vt:lpstr>Do we need MPI_Count?</vt:lpstr>
      <vt:lpstr>Solutions proposed</vt:lpstr>
      <vt:lpstr>Solutions proposed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Backward Compatibility WG</dc:title>
  <dc:creator>Solt, David George</dc:creator>
  <cp:lastModifiedBy>Jeff Squyres</cp:lastModifiedBy>
  <cp:revision>11</cp:revision>
  <dcterms:created xsi:type="dcterms:W3CDTF">2010-11-11T18:53:34Z</dcterms:created>
  <dcterms:modified xsi:type="dcterms:W3CDTF">2010-11-12T15:14:23Z</dcterms:modified>
</cp:coreProperties>
</file>