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3"/>
  </p:notesMasterIdLst>
  <p:handoutMasterIdLst>
    <p:handoutMasterId r:id="rId4"/>
  </p:handoutMasterIdLst>
  <p:sldIdLst>
    <p:sldId id="146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rsten Hoefler" initials="TH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B800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5"/>
    <p:restoredTop sz="92935" autoAdjust="0"/>
  </p:normalViewPr>
  <p:slideViewPr>
    <p:cSldViewPr>
      <p:cViewPr varScale="1">
        <p:scale>
          <a:sx n="135" d="100"/>
          <a:sy n="135" d="100"/>
        </p:scale>
        <p:origin x="154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5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F3293-CEF3-0E46-8C86-F91F653320F1}" type="datetimeFigureOut">
              <a:rPr lang="en-US" smtClean="0"/>
              <a:t>4/24/18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D44C0-C051-1044-A0AD-AEA4D055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98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D4844-81F1-446A-97B8-54AB0D050AA8}" type="datetimeFigureOut">
              <a:rPr lang="en-US" smtClean="0"/>
              <a:pPr/>
              <a:t>4/24/18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F541E-15DA-4669-9121-E1091DE0D7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236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F541E-15DA-4669-9121-E1091DE0D74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78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5838" y="1671638"/>
            <a:ext cx="7696200" cy="1069975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85838" y="3505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3079" name="Picture 7" descr="title header_Blue_64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7" descr="doe_blac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4963" y="6456363"/>
            <a:ext cx="9604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8" descr="title footer_Blue_646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794500"/>
            <a:ext cx="91440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981200" y="6553200"/>
            <a:ext cx="5410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1">
                <a:solidFill>
                  <a:srgbClr val="151515"/>
                </a:solidFill>
              </a:defRPr>
            </a:lvl1pPr>
          </a:lstStyle>
          <a:p>
            <a:r>
              <a:rPr lang="en-US"/>
              <a:t>Advanced MPI, ISC17 (06/18/2017)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772400" y="6537325"/>
            <a:ext cx="990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1">
                <a:solidFill>
                  <a:srgbClr val="151515"/>
                </a:solidFill>
              </a:defRPr>
            </a:lvl1pPr>
          </a:lstStyle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05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05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 u="none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981200" y="6553200"/>
            <a:ext cx="5410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1">
                <a:solidFill>
                  <a:srgbClr val="151515"/>
                </a:solidFill>
              </a:defRPr>
            </a:lvl1pPr>
          </a:lstStyle>
          <a:p>
            <a:r>
              <a:rPr lang="en-US"/>
              <a:t>Advanced MPI, ISC17 (06/18/2017)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772400" y="6537325"/>
            <a:ext cx="990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1">
                <a:solidFill>
                  <a:srgbClr val="151515"/>
                </a:solidFill>
              </a:defRPr>
            </a:lvl1pPr>
          </a:lstStyle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981200" y="6553200"/>
            <a:ext cx="5410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1">
                <a:solidFill>
                  <a:srgbClr val="151515"/>
                </a:solidFill>
              </a:defRPr>
            </a:lvl1pPr>
          </a:lstStyle>
          <a:p>
            <a:r>
              <a:rPr lang="en-US"/>
              <a:t>Advanced MPI, ISC17 (06/18/2017)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772400" y="6537325"/>
            <a:ext cx="990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1">
                <a:solidFill>
                  <a:srgbClr val="151515"/>
                </a:solidFill>
              </a:defRPr>
            </a:lvl1pPr>
          </a:lstStyle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981200" y="6553200"/>
            <a:ext cx="5410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1">
                <a:solidFill>
                  <a:srgbClr val="151515"/>
                </a:solidFill>
              </a:defRPr>
            </a:lvl1pPr>
          </a:lstStyle>
          <a:p>
            <a:r>
              <a:rPr lang="en-US"/>
              <a:t>Advanced MPI, ISC17 (06/18/2017)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772400" y="6537325"/>
            <a:ext cx="990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1">
                <a:solidFill>
                  <a:srgbClr val="151515"/>
                </a:solidFill>
              </a:defRPr>
            </a:lvl1pPr>
          </a:lstStyle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31" name="Picture 7" descr="slide header_646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10"/>
          <p:cNvGrpSpPr/>
          <p:nvPr/>
        </p:nvGrpSpPr>
        <p:grpSpPr>
          <a:xfrm>
            <a:off x="0" y="6324600"/>
            <a:ext cx="9144000" cy="530225"/>
            <a:chOff x="0" y="6324600"/>
            <a:chExt cx="9144000" cy="530225"/>
          </a:xfrm>
        </p:grpSpPr>
        <p:pic>
          <p:nvPicPr>
            <p:cNvPr id="1032" name="Picture 5" descr="slide footer_blue_646.jpg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0" y="6324600"/>
              <a:ext cx="9144000" cy="530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Isosceles Triangle 8"/>
            <p:cNvSpPr/>
            <p:nvPr userDrawn="1"/>
          </p:nvSpPr>
          <p:spPr bwMode="auto">
            <a:xfrm>
              <a:off x="152400" y="6477000"/>
              <a:ext cx="304800" cy="304800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981200" y="6553200"/>
            <a:ext cx="5410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1">
                <a:solidFill>
                  <a:srgbClr val="C00000"/>
                </a:solidFill>
              </a:defRPr>
            </a:lvl1pPr>
          </a:lstStyle>
          <a:p>
            <a:r>
              <a:rPr lang="en-US"/>
              <a:t>Advanced MPI, ISC17 (06/18/2017)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772400" y="6537325"/>
            <a:ext cx="990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1">
                <a:solidFill>
                  <a:srgbClr val="C00000"/>
                </a:solidFill>
              </a:defRPr>
            </a:lvl1pPr>
          </a:lstStyle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1F497D"/>
        </a:buClr>
        <a:buFont typeface="Wingdings" pitchFamily="2" charset="2"/>
        <a:buChar char="§"/>
        <a:defRPr sz="24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1F497D"/>
        </a:buClr>
        <a:buChar char="–"/>
        <a:defRPr sz="2000">
          <a:solidFill>
            <a:schemeClr val="bg2">
              <a:lumMod val="10000"/>
            </a:schemeClr>
          </a:solidFill>
          <a:latin typeface="+mn-lt"/>
        </a:defRPr>
      </a:lvl2pPr>
      <a:lvl3pPr marL="11430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1F497D"/>
        </a:buClr>
        <a:buChar char="•"/>
        <a:defRPr sz="1800">
          <a:solidFill>
            <a:schemeClr val="bg2">
              <a:lumMod val="10000"/>
            </a:schemeClr>
          </a:solidFill>
          <a:latin typeface="+mn-lt"/>
        </a:defRPr>
      </a:lvl3pPr>
      <a:lvl4pPr marL="16002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1F497D"/>
        </a:buClr>
        <a:buChar char="–"/>
        <a:defRPr sz="1800">
          <a:solidFill>
            <a:schemeClr val="bg2">
              <a:lumMod val="10000"/>
            </a:schemeClr>
          </a:solidFill>
          <a:latin typeface="+mn-lt"/>
        </a:defRPr>
      </a:lvl4pPr>
      <a:lvl5pPr marL="20574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800">
          <a:solidFill>
            <a:schemeClr val="bg2">
              <a:lumMod val="10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921"/>
            <a:ext cx="8229600" cy="5635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Status of MPI-3.1 Implementations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229768"/>
              </p:ext>
            </p:extLst>
          </p:nvPr>
        </p:nvGraphicFramePr>
        <p:xfrm>
          <a:off x="76201" y="556702"/>
          <a:ext cx="8915402" cy="5234498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920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77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2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821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533403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717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MPICH</a:t>
                      </a:r>
                      <a:endParaRPr lang="en-US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MVAPICH</a:t>
                      </a:r>
                      <a:endParaRPr lang="en-US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Open</a:t>
                      </a:r>
                      <a:r>
                        <a:rPr lang="en-US" sz="10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 MPI</a:t>
                      </a:r>
                      <a:endParaRPr lang="en-US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Cray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Tianhe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Intel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IBM</a:t>
                      </a:r>
                    </a:p>
                  </a:txBody>
                  <a:tcPr marL="91437"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HPE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Fujitsu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MS</a:t>
                      </a:r>
                    </a:p>
                  </a:txBody>
                  <a:tcPr marL="91437"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MPC</a:t>
                      </a:r>
                    </a:p>
                  </a:txBody>
                  <a:tcPr marL="91437"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NEC</a:t>
                      </a:r>
                    </a:p>
                  </a:txBody>
                  <a:tcPr marL="91437"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Sunway</a:t>
                      </a:r>
                    </a:p>
                  </a:txBody>
                  <a:tcPr marL="91437"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RIKEN</a:t>
                      </a:r>
                    </a:p>
                  </a:txBody>
                  <a:tcPr marL="91437"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AMPI</a:t>
                      </a:r>
                    </a:p>
                  </a:txBody>
                  <a:tcPr marL="91437"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IMPI</a:t>
                      </a:r>
                    </a:p>
                  </a:txBody>
                  <a:tcPr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MPICH-OFI</a:t>
                      </a:r>
                    </a:p>
                  </a:txBody>
                  <a:tcPr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BG/Q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(legacy) </a:t>
                      </a:r>
                      <a:r>
                        <a:rPr kumimoji="0" lang="en-US" sz="1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(legacy)</a:t>
                      </a: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000" u="none" strike="noStrike" cap="none" normalizeH="0" baseline="3000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Spectrum</a:t>
                      </a:r>
                    </a:p>
                  </a:txBody>
                  <a:tcPr marL="91437" marR="91437" marT="45718" marB="45718" vert="vert27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0492"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NBC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7AB80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00B05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b="1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89"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Nbr</a:t>
                      </a: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. Coll.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7AB80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00B05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✘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RMA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7AB80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00B05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(*)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Q2 ‘18</a:t>
                      </a:r>
                      <a:endParaRPr lang="en-US" sz="10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Shr. mem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7AB80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00B05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Q1 ‘18</a:t>
                      </a:r>
                      <a:endParaRPr lang="en-US" sz="10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MPI_T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7AB80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7AB80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 ✔</a:t>
                      </a:r>
                      <a:endParaRPr lang="en-US" sz="1000" b="1" baseline="30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00B05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Q2 ‘18</a:t>
                      </a:r>
                      <a:endParaRPr lang="en-US" sz="10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-create group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7AB80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7AB800"/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00B05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6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F08 Bindings</a:t>
                      </a: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AB800"/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AB8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b="1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✘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D2D2D2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✘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✘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Q2 ‘18</a:t>
                      </a:r>
                      <a:endParaRPr lang="en-US" sz="10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0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New </a:t>
                      </a:r>
                      <a:r>
                        <a:rPr kumimoji="0" lang="en-US" sz="10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Dtypes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7AB80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7AB800"/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00B05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0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Large Counts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7AB80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7AB800"/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00B05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9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MProbe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7AB80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7AB8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7AB8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kern="1200" dirty="0">
                        <a:solidFill>
                          <a:srgbClr val="00B050"/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b="1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Q1 ‘18</a:t>
                      </a:r>
                      <a:endParaRPr lang="en-US" sz="10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6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NBC I/O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b="1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✘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✘</a:t>
                      </a:r>
                      <a:endParaRPr lang="en-US" sz="10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✘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D2D2D2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✘</a:t>
                      </a:r>
                      <a:endParaRPr lang="en-US" sz="10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✘</a:t>
                      </a:r>
                      <a:endParaRPr lang="en-US" sz="10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*</a:t>
                      </a:r>
                      <a:endParaRPr lang="en-US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✘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000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Q3 ‘18</a:t>
                      </a:r>
                      <a:endParaRPr lang="en-US" sz="10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230779"/>
            <a:ext cx="89916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fontAlgn="auto">
              <a:spcBef>
                <a:spcPts val="240"/>
              </a:spcBef>
              <a:spcAft>
                <a:spcPts val="0"/>
              </a:spcAft>
            </a:pPr>
            <a:r>
              <a:rPr lang="en-US" sz="1000" b="1" baseline="30000" dirty="0">
                <a:solidFill>
                  <a:srgbClr val="FF0000"/>
                </a:solidFill>
                <a:latin typeface="Calibri"/>
              </a:rPr>
              <a:t>1</a:t>
            </a:r>
            <a:r>
              <a:rPr lang="en-US" sz="1000" b="1" dirty="0">
                <a:solidFill>
                  <a:srgbClr val="FF0000"/>
                </a:solidFill>
                <a:latin typeface="Calibri"/>
              </a:rPr>
              <a:t> Open Source but unsupported		</a:t>
            </a:r>
            <a:r>
              <a:rPr lang="en-US" sz="1000" b="1" baseline="30000" dirty="0">
                <a:solidFill>
                  <a:srgbClr val="FF0000"/>
                </a:solidFill>
              </a:rPr>
              <a:t> 2</a:t>
            </a:r>
            <a:r>
              <a:rPr lang="en-US" sz="1000" b="1" dirty="0">
                <a:solidFill>
                  <a:srgbClr val="FF0000"/>
                </a:solidFill>
              </a:rPr>
              <a:t> No </a:t>
            </a:r>
            <a:r>
              <a:rPr lang="en-US" sz="1000" b="1" dirty="0">
                <a:solidFill>
                  <a:srgbClr val="FF0000"/>
                </a:solidFill>
                <a:latin typeface="Calibri"/>
              </a:rPr>
              <a:t>MPI_T variables exposed		* Under development	(*) Partly done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1" y="5835526"/>
            <a:ext cx="8915399" cy="4565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fontAlgn="auto">
              <a:spcBef>
                <a:spcPts val="24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660066"/>
                </a:solidFill>
                <a:latin typeface="Calibri"/>
              </a:rPr>
              <a:t>Release dates are estimates and are subject to change at any time</a:t>
            </a:r>
          </a:p>
          <a:p>
            <a:pPr algn="ctr" fontAlgn="auto">
              <a:spcBef>
                <a:spcPts val="240"/>
              </a:spcBef>
              <a:spcAft>
                <a:spcPts val="0"/>
              </a:spcAft>
            </a:pPr>
            <a:r>
              <a:rPr lang="en-US" sz="1100" dirty="0">
                <a:solidFill>
                  <a:srgbClr val="FF0000"/>
                </a:solidFill>
                <a:ea typeface="Zapf Dingbats"/>
                <a:cs typeface="Zapf Dingbats"/>
                <a:sym typeface="Zapf Dingbats"/>
              </a:rPr>
              <a:t>“✘” </a:t>
            </a:r>
            <a:r>
              <a:rPr lang="en-US" sz="1100" b="1" dirty="0">
                <a:solidFill>
                  <a:srgbClr val="660066"/>
                </a:solidFill>
                <a:latin typeface="Calibri"/>
              </a:rPr>
              <a:t> indicates no publicly announced plan to implement/support that feature; platform-specific restrictions might apply to the supported features</a:t>
            </a:r>
          </a:p>
        </p:txBody>
      </p:sp>
    </p:spTree>
    <p:extLst>
      <p:ext uri="{BB962C8B-B14F-4D97-AF65-F5344CB8AC3E}">
        <p14:creationId xmlns:p14="http://schemas.microsoft.com/office/powerpoint/2010/main" val="765160621"/>
      </p:ext>
    </p:extLst>
  </p:cSld>
  <p:clrMapOvr>
    <a:masterClrMapping/>
  </p:clrMapOvr>
</p:sld>
</file>

<file path=ppt/theme/theme1.xml><?xml version="1.0" encoding="utf-8"?>
<a:theme xmlns:a="http://schemas.openxmlformats.org/drawingml/2006/main" name="argonne.updates">
  <a:themeElements>
    <a:clrScheme name="Custom 7">
      <a:dk1>
        <a:srgbClr val="616161"/>
      </a:dk1>
      <a:lt1>
        <a:srgbClr val="FFFFFF"/>
      </a:lt1>
      <a:dk2>
        <a:srgbClr val="1F497D"/>
      </a:dk2>
      <a:lt2>
        <a:srgbClr val="D2D2D2"/>
      </a:lt2>
      <a:accent1>
        <a:srgbClr val="A6C4DE"/>
      </a:accent1>
      <a:accent2>
        <a:srgbClr val="D8AC28"/>
      </a:accent2>
      <a:accent3>
        <a:srgbClr val="A22B38"/>
      </a:accent3>
      <a:accent4>
        <a:srgbClr val="7AB800"/>
      </a:accent4>
      <a:accent5>
        <a:srgbClr val="9D7D9E"/>
      </a:accent5>
      <a:accent6>
        <a:srgbClr val="BF5C28"/>
      </a:accent6>
      <a:hlink>
        <a:srgbClr val="4D8ABE"/>
      </a:hlink>
      <a:folHlink>
        <a:srgbClr val="4D8ABE"/>
      </a:folHlink>
    </a:clrScheme>
    <a:fontScheme name="Blue design">
      <a:majorFont>
        <a:latin typeface="Trebuchet M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Blue design 1">
        <a:dk1>
          <a:srgbClr val="616161"/>
        </a:dk1>
        <a:lt1>
          <a:srgbClr val="FFFFFF"/>
        </a:lt1>
        <a:dk2>
          <a:srgbClr val="1F497D"/>
        </a:dk2>
        <a:lt2>
          <a:srgbClr val="D2D2D2"/>
        </a:lt2>
        <a:accent1>
          <a:srgbClr val="5C0426"/>
        </a:accent1>
        <a:accent2>
          <a:srgbClr val="9D7D9E"/>
        </a:accent2>
        <a:accent3>
          <a:srgbClr val="FFFFFF"/>
        </a:accent3>
        <a:accent4>
          <a:srgbClr val="525252"/>
        </a:accent4>
        <a:accent5>
          <a:srgbClr val="B5AAAC"/>
        </a:accent5>
        <a:accent6>
          <a:srgbClr val="8E718F"/>
        </a:accent6>
        <a:hlink>
          <a:srgbClr val="253D51"/>
        </a:hlink>
        <a:folHlink>
          <a:srgbClr val="0D20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2013-06-10-argonne-mpi-basic</Template>
  <TotalTime>3812</TotalTime>
  <Words>312</Words>
  <Application>Microsoft Macintosh PowerPoint</Application>
  <PresentationFormat>On-screen Show (4:3)</PresentationFormat>
  <Paragraphs>236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Calibri</vt:lpstr>
      <vt:lpstr>Trebuchet MS</vt:lpstr>
      <vt:lpstr>Wingdings</vt:lpstr>
      <vt:lpstr>Zapf Dingbats</vt:lpstr>
      <vt:lpstr>argonne.updates</vt:lpstr>
      <vt:lpstr>Status of MPI-3.1 Implementations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Pavan Balaji</dc:creator>
  <cp:lastModifiedBy>Balaji, Pavan</cp:lastModifiedBy>
  <cp:revision>1479</cp:revision>
  <dcterms:created xsi:type="dcterms:W3CDTF">2006-08-16T00:00:00Z</dcterms:created>
  <dcterms:modified xsi:type="dcterms:W3CDTF">2018-04-24T18:39:00Z</dcterms:modified>
</cp:coreProperties>
</file>