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3"/>
  </p:notesMasterIdLst>
  <p:handoutMasterIdLst>
    <p:handoutMasterId r:id="rId4"/>
  </p:handoutMasterIdLst>
  <p:sldIdLst>
    <p:sldId id="14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rsten Hoefler" initials="TH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5"/>
    <p:restoredTop sz="92935" autoAdjust="0"/>
  </p:normalViewPr>
  <p:slideViewPr>
    <p:cSldViewPr>
      <p:cViewPr varScale="1">
        <p:scale>
          <a:sx n="135" d="100"/>
          <a:sy n="135" d="100"/>
        </p:scale>
        <p:origin x="154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F3293-CEF3-0E46-8C86-F91F653320F1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D44C0-C051-1044-A0AD-AEA4D055B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98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D4844-81F1-446A-97B8-54AB0D050AA8}" type="datetimeFigureOut">
              <a:rPr lang="en-US" smtClean="0"/>
              <a:pPr/>
              <a:t>11/8/17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F541E-15DA-4669-9121-E1091DE0D7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23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F541E-15DA-4669-9121-E1091DE0D74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8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505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 smtClean="0"/>
              <a:t>Advanced MPI, ISC17 (06/18/2017)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 smtClean="0"/>
              <a:t>Advanced MPI, ISC17 (06/18/2017)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 smtClean="0"/>
              <a:t>Advanced MPI, ISC17 (06/18/2017)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 smtClean="0"/>
              <a:t>Advanced MPI, ISC17 (06/18/2017)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/>
        </p:nvGrpSpPr>
        <p:grpSpPr>
          <a:xfrm>
            <a:off x="0" y="6324600"/>
            <a:ext cx="9144000" cy="530225"/>
            <a:chOff x="0" y="6324600"/>
            <a:chExt cx="9144000" cy="530225"/>
          </a:xfrm>
        </p:grpSpPr>
        <p:pic>
          <p:nvPicPr>
            <p:cNvPr id="1032" name="Picture 5" descr="slide footer_blue_646.jp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6324600"/>
              <a:ext cx="91440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Isosceles Triangle 8"/>
            <p:cNvSpPr/>
            <p:nvPr userDrawn="1"/>
          </p:nvSpPr>
          <p:spPr bwMode="auto">
            <a:xfrm>
              <a:off x="152400" y="6477000"/>
              <a:ext cx="304800" cy="30480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Advanced MPI, ISC17 (06/18/2017)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C00000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4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bg2">
              <a:lumMod val="10000"/>
            </a:schemeClr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•"/>
        <a:defRPr sz="1800">
          <a:solidFill>
            <a:schemeClr val="bg2">
              <a:lumMod val="10000"/>
            </a:schemeClr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1800">
          <a:solidFill>
            <a:schemeClr val="bg2">
              <a:lumMod val="10000"/>
            </a:schemeClr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800">
          <a:solidFill>
            <a:schemeClr val="bg2">
              <a:lumMod val="1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21"/>
            <a:ext cx="8229600" cy="5635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Status of MPI-3.1 Implementations</a:t>
            </a:r>
            <a:endParaRPr lang="en-US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155886"/>
              </p:ext>
            </p:extLst>
          </p:nvPr>
        </p:nvGraphicFramePr>
        <p:xfrm>
          <a:off x="76201" y="556702"/>
          <a:ext cx="8915402" cy="5311732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9201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33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491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33400"/>
                <a:gridCol w="67771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8427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38217"/>
                <a:gridCol w="3810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457200"/>
                <a:gridCol w="381000"/>
                <a:gridCol w="381000"/>
                <a:gridCol w="381000"/>
                <a:gridCol w="533403"/>
              </a:tblGrid>
              <a:tr h="717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MPICH</a:t>
                      </a:r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MVAPICH</a:t>
                      </a:r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Open</a:t>
                      </a:r>
                      <a:r>
                        <a:rPr lang="en-US" sz="10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 MPI</a:t>
                      </a:r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Cray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Tianhe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Intel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IBM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HPE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Fujitsu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MS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MPC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NEC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Sunway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RIKEN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AMPI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8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IMPI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MPICH-OFI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BG/Q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(legacy) </a:t>
                      </a:r>
                      <a:r>
                        <a:rPr kumimoji="0" lang="en-US" sz="1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PE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(legacy)</a:t>
                      </a: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00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Spectrum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vert="vert27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2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NBC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0489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Nbr</a:t>
                      </a: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. Coll.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RMA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(*)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Q2 ‘18</a:t>
                      </a:r>
                      <a:endParaRPr lang="en-US" sz="1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8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Shr. mem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Q1 ‘18</a:t>
                      </a:r>
                      <a:endParaRPr lang="en-US" sz="1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MPI_T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 ✔</a:t>
                      </a:r>
                      <a:endParaRPr lang="en-US" sz="1000" b="1" baseline="30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*</a:t>
                      </a:r>
                      <a:endParaRPr lang="en-US" sz="10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Q2 ‘18</a:t>
                      </a:r>
                      <a:endParaRPr lang="en-US" sz="1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0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-create group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16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F08 Bindings</a:t>
                      </a:r>
                      <a:endParaRPr kumimoji="0" lang="en-US" sz="100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>
                        <a:solidFill>
                          <a:srgbClr val="151515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kumimoji="0" lang="en-US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2D2D2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Q2 ‘18</a:t>
                      </a:r>
                      <a:endParaRPr lang="en-US" sz="1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0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New </a:t>
                      </a:r>
                      <a:r>
                        <a:rPr kumimoji="0" lang="en-US" sz="1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Dtypes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30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Large Counts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099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MProbe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kern="1200" dirty="0" smtClean="0">
                        <a:solidFill>
                          <a:srgbClr val="00B050"/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Q1 ‘18</a:t>
                      </a:r>
                      <a:endParaRPr lang="en-US" sz="1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099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NBC I/O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2D2D2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*</a:t>
                      </a:r>
                      <a:endParaRPr lang="en-US" sz="10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✘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000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Q3 ‘18</a:t>
                      </a:r>
                      <a:endParaRPr lang="en-US" sz="1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276201"/>
            <a:ext cx="89916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auto">
              <a:spcBef>
                <a:spcPts val="240"/>
              </a:spcBef>
              <a:spcAft>
                <a:spcPts val="0"/>
              </a:spcAft>
            </a:pPr>
            <a:r>
              <a:rPr lang="en-US" sz="1000" b="1" baseline="30000" dirty="0" smtClean="0">
                <a:solidFill>
                  <a:srgbClr val="FF0000"/>
                </a:solidFill>
                <a:latin typeface="Calibri"/>
              </a:rPr>
              <a:t>1</a:t>
            </a:r>
            <a:r>
              <a:rPr lang="en-US" sz="1000" b="1" dirty="0" smtClean="0">
                <a:solidFill>
                  <a:srgbClr val="FF0000"/>
                </a:solidFill>
                <a:latin typeface="Calibri"/>
              </a:rPr>
              <a:t> Open Source but unsupported		</a:t>
            </a:r>
            <a:r>
              <a:rPr lang="en-US" sz="1000" b="1" baseline="30000" dirty="0">
                <a:solidFill>
                  <a:srgbClr val="FF0000"/>
                </a:solidFill>
              </a:rPr>
              <a:t> 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r>
              <a:rPr lang="en-US" sz="1000" b="1" dirty="0">
                <a:solidFill>
                  <a:srgbClr val="FF0000"/>
                </a:solidFill>
              </a:rPr>
              <a:t>No </a:t>
            </a:r>
            <a:r>
              <a:rPr lang="en-US" sz="1000" b="1" dirty="0" smtClean="0">
                <a:solidFill>
                  <a:srgbClr val="FF0000"/>
                </a:solidFill>
                <a:latin typeface="Calibri"/>
              </a:rPr>
              <a:t>MPI_T variables exposed		* Under development	(*) Partly done</a:t>
            </a:r>
            <a:endParaRPr lang="en-US" sz="10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1" y="5880948"/>
            <a:ext cx="8915399" cy="4565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24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rgbClr val="660066"/>
                </a:solidFill>
                <a:latin typeface="Calibri"/>
              </a:rPr>
              <a:t>Release dates are estimates; subject to change at any time</a:t>
            </a:r>
            <a:r>
              <a:rPr lang="en-US" sz="1100" b="1" dirty="0">
                <a:solidFill>
                  <a:srgbClr val="660066"/>
                </a:solidFill>
                <a:latin typeface="Calibri"/>
              </a:rPr>
              <a:t>	</a:t>
            </a:r>
            <a:r>
              <a:rPr lang="en-US" sz="1100" b="1" dirty="0" smtClean="0">
                <a:solidFill>
                  <a:srgbClr val="660066"/>
                </a:solidFill>
                <a:latin typeface="Calibri"/>
              </a:rPr>
              <a:t>                  </a:t>
            </a:r>
            <a:r>
              <a:rPr lang="en-US" sz="1100" dirty="0" smtClean="0">
                <a:solidFill>
                  <a:srgbClr val="FF0000"/>
                </a:solidFill>
                <a:ea typeface="Zapf Dingbats"/>
                <a:cs typeface="Zapf Dingbats"/>
                <a:sym typeface="Zapf Dingbats"/>
              </a:rPr>
              <a:t>“✘” </a:t>
            </a:r>
            <a:r>
              <a:rPr lang="en-US" sz="1100" b="1" dirty="0" smtClean="0">
                <a:solidFill>
                  <a:srgbClr val="660066"/>
                </a:solidFill>
                <a:latin typeface="Calibri"/>
              </a:rPr>
              <a:t> indicates no publicly announced plan to implement/support that feature</a:t>
            </a:r>
          </a:p>
          <a:p>
            <a:pPr algn="ctr" fontAlgn="auto">
              <a:spcBef>
                <a:spcPts val="24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rgbClr val="660066"/>
                </a:solidFill>
                <a:latin typeface="Calibri"/>
              </a:rPr>
              <a:t>Platform-specific restrictions might apply to the supported features</a:t>
            </a:r>
            <a:endParaRPr lang="en-US" sz="1100" b="1" dirty="0">
              <a:solidFill>
                <a:srgbClr val="660066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516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gonne.updates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2013-06-10-argonne-mpi-basic</Template>
  <TotalTime>3811</TotalTime>
  <Words>282</Words>
  <Application>Microsoft Macintosh PowerPoint</Application>
  <PresentationFormat>On-screen Show (4:3)</PresentationFormat>
  <Paragraphs>236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ＭＳ Ｐゴシック</vt:lpstr>
      <vt:lpstr>Trebuchet MS</vt:lpstr>
      <vt:lpstr>Wingdings</vt:lpstr>
      <vt:lpstr>Zapf Dingbats</vt:lpstr>
      <vt:lpstr>argonne.updates</vt:lpstr>
      <vt:lpstr>Status of MPI-3.1 Implementations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Pavan Balaji</dc:creator>
  <cp:lastModifiedBy>Pavan Balaji</cp:lastModifiedBy>
  <cp:revision>1475</cp:revision>
  <dcterms:created xsi:type="dcterms:W3CDTF">2006-08-16T00:00:00Z</dcterms:created>
  <dcterms:modified xsi:type="dcterms:W3CDTF">2017-11-09T05:43:17Z</dcterms:modified>
</cp:coreProperties>
</file>