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87" r:id="rId4"/>
    <p:sldId id="257" r:id="rId5"/>
    <p:sldId id="268" r:id="rId6"/>
    <p:sldId id="269" r:id="rId7"/>
    <p:sldId id="260" r:id="rId8"/>
    <p:sldId id="261" r:id="rId9"/>
    <p:sldId id="281" r:id="rId10"/>
    <p:sldId id="277" r:id="rId11"/>
    <p:sldId id="262" r:id="rId12"/>
    <p:sldId id="279" r:id="rId13"/>
    <p:sldId id="270" r:id="rId14"/>
    <p:sldId id="266" r:id="rId15"/>
    <p:sldId id="271" r:id="rId16"/>
    <p:sldId id="273" r:id="rId17"/>
    <p:sldId id="280" r:id="rId18"/>
    <p:sldId id="276" r:id="rId19"/>
    <p:sldId id="282" r:id="rId20"/>
    <p:sldId id="290" r:id="rId21"/>
    <p:sldId id="264" r:id="rId22"/>
    <p:sldId id="283" r:id="rId23"/>
    <p:sldId id="267" r:id="rId24"/>
    <p:sldId id="288" r:id="rId25"/>
    <p:sldId id="284" r:id="rId26"/>
    <p:sldId id="263" r:id="rId27"/>
    <p:sldId id="275" r:id="rId28"/>
    <p:sldId id="291" r:id="rId29"/>
    <p:sldId id="292" r:id="rId30"/>
    <p:sldId id="293" r:id="rId31"/>
    <p:sldId id="285" r:id="rId32"/>
    <p:sldId id="286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359" autoAdjust="0"/>
    <p:restoredTop sz="97010" autoAdjust="0"/>
  </p:normalViewPr>
  <p:slideViewPr>
    <p:cSldViewPr snapToObjects="1" showGuides="1">
      <p:cViewPr varScale="1">
        <p:scale>
          <a:sx n="142" d="100"/>
          <a:sy n="142" d="100"/>
        </p:scale>
        <p:origin x="-904" y="-96"/>
      </p:cViewPr>
      <p:guideLst>
        <p:guide orient="horz" pos="2688"/>
        <p:guide pos="287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AA3F-305D-9D47-883C-C77DAF2FD4D8}" type="datetimeFigureOut">
              <a:rPr lang="en-US" smtClean="0"/>
              <a:t>8/26/13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FF16C-888D-B445-8E3B-4CCA09D3E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297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AA3F-305D-9D47-883C-C77DAF2FD4D8}" type="datetimeFigureOut">
              <a:rPr lang="en-US" smtClean="0"/>
              <a:t>8/26/13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FF16C-888D-B445-8E3B-4CCA09D3E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923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AA3F-305D-9D47-883C-C77DAF2FD4D8}" type="datetimeFigureOut">
              <a:rPr lang="en-US" smtClean="0"/>
              <a:t>8/26/13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FF16C-888D-B445-8E3B-4CCA09D3E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80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AA3F-305D-9D47-883C-C77DAF2FD4D8}" type="datetimeFigureOut">
              <a:rPr lang="en-US" smtClean="0"/>
              <a:t>8/26/13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FF16C-888D-B445-8E3B-4CCA09D3E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413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AA3F-305D-9D47-883C-C77DAF2FD4D8}" type="datetimeFigureOut">
              <a:rPr lang="en-US" smtClean="0"/>
              <a:t>8/26/13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FF16C-888D-B445-8E3B-4CCA09D3E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075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AA3F-305D-9D47-883C-C77DAF2FD4D8}" type="datetimeFigureOut">
              <a:rPr lang="en-US" smtClean="0"/>
              <a:t>8/26/13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FF16C-888D-B445-8E3B-4CCA09D3E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028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AA3F-305D-9D47-883C-C77DAF2FD4D8}" type="datetimeFigureOut">
              <a:rPr lang="en-US" smtClean="0"/>
              <a:t>8/26/13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FF16C-888D-B445-8E3B-4CCA09D3E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209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AA3F-305D-9D47-883C-C77DAF2FD4D8}" type="datetimeFigureOut">
              <a:rPr lang="en-US" smtClean="0"/>
              <a:t>8/26/13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FF16C-888D-B445-8E3B-4CCA09D3E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862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AA3F-305D-9D47-883C-C77DAF2FD4D8}" type="datetimeFigureOut">
              <a:rPr lang="en-US" smtClean="0"/>
              <a:t>8/26/13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FF16C-888D-B445-8E3B-4CCA09D3E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721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AA3F-305D-9D47-883C-C77DAF2FD4D8}" type="datetimeFigureOut">
              <a:rPr lang="en-US" smtClean="0"/>
              <a:t>8/26/13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FF16C-888D-B445-8E3B-4CCA09D3E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241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AA3F-305D-9D47-883C-C77DAF2FD4D8}" type="datetimeFigureOut">
              <a:rPr lang="en-US" smtClean="0"/>
              <a:t>8/26/13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FF16C-888D-B445-8E3B-4CCA09D3E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491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2AA3F-305D-9D47-883C-C77DAF2FD4D8}" type="datetimeFigureOut">
              <a:rPr lang="en-US" smtClean="0"/>
              <a:t>8/26/13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FF16C-888D-B445-8E3B-4CCA09D3E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140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INIT and FINALIZE issues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Madrid, September 2013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Hybrid WG</a:t>
            </a:r>
          </a:p>
          <a:p>
            <a:r>
              <a:rPr lang="en-US" dirty="0" smtClean="0"/>
              <a:t>Jeff Squyres</a:t>
            </a:r>
          </a:p>
          <a:p>
            <a:r>
              <a:rPr lang="en-US" dirty="0" smtClean="0"/>
              <a:t>v0.6 </a:t>
            </a:r>
            <a:r>
              <a:rPr lang="en-US" dirty="0" smtClean="0"/>
              <a:t>– </a:t>
            </a:r>
            <a:r>
              <a:rPr lang="en-US" dirty="0" smtClean="0"/>
              <a:t>26 </a:t>
            </a:r>
            <a:r>
              <a:rPr lang="en-US" dirty="0" smtClean="0"/>
              <a:t>Aug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985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INIT Behavior: Consequences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Thread level determination</a:t>
            </a:r>
          </a:p>
          <a:p>
            <a:pPr lvl="1"/>
            <a:r>
              <a:rPr lang="en-US" dirty="0" smtClean="0"/>
              <a:t>Set by the initializing call to INIT</a:t>
            </a:r>
            <a:br>
              <a:rPr lang="en-US" dirty="0" smtClean="0"/>
            </a:br>
            <a:r>
              <a:rPr lang="en-US" dirty="0" smtClean="0"/>
              <a:t>(at the beginning of the epoch)</a:t>
            </a:r>
          </a:p>
          <a:p>
            <a:pPr lvl="1"/>
            <a:r>
              <a:rPr lang="en-US" dirty="0" smtClean="0"/>
              <a:t>“Requested” level </a:t>
            </a:r>
            <a:r>
              <a:rPr lang="en-US" i="1" u="sng" dirty="0" smtClean="0"/>
              <a:t>may</a:t>
            </a:r>
            <a:r>
              <a:rPr lang="en-US" dirty="0" smtClean="0"/>
              <a:t> be ignored by subsequent calls to INIT in the same epoch</a:t>
            </a:r>
          </a:p>
          <a:p>
            <a:pPr lvl="1"/>
            <a:r>
              <a:rPr lang="en-US" dirty="0" smtClean="0"/>
              <a:t>“Provided” may not be decreased during an epoch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6599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FINALIZE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686801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Must call FINALIZE as many times as INIT was called</a:t>
            </a:r>
          </a:p>
          <a:p>
            <a:r>
              <a:rPr lang="en-US" dirty="0" smtClean="0"/>
              <a:t>Erroneous to call FINALIZE outside of MPI epoch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Must obey MPI thread level</a:t>
            </a:r>
          </a:p>
          <a:p>
            <a:pPr lvl="1"/>
            <a:r>
              <a:rPr lang="en-US" dirty="0" smtClean="0"/>
              <a:t>In THREAD_MULTIPLE, FINALIZE must be thread safe</a:t>
            </a:r>
          </a:p>
          <a:p>
            <a:pPr lvl="1"/>
            <a:r>
              <a:rPr lang="en-US" dirty="0" smtClean="0"/>
              <a:t>…just like all other MPI calls</a:t>
            </a:r>
          </a:p>
        </p:txBody>
      </p:sp>
    </p:spTree>
    <p:extLst>
      <p:ext uri="{BB962C8B-B14F-4D97-AF65-F5344CB8AC3E}">
        <p14:creationId xmlns:p14="http://schemas.microsoft.com/office/powerpoint/2010/main" val="1707536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New FINALIZE Behavior: Consequences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686801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All calls to FINALIZE behave as if they decrement internal ref count</a:t>
            </a:r>
          </a:p>
          <a:p>
            <a:pPr lvl="1"/>
            <a:r>
              <a:rPr lang="en-US" dirty="0" smtClean="0"/>
              <a:t>Will actually finalize / close the epoch once ref count reaches zero</a:t>
            </a:r>
          </a:p>
        </p:txBody>
      </p:sp>
    </p:spTree>
    <p:extLst>
      <p:ext uri="{BB962C8B-B14F-4D97-AF65-F5344CB8AC3E}">
        <p14:creationId xmlns:p14="http://schemas.microsoft.com/office/powerpoint/2010/main" val="11088507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Collective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012559"/>
          </a:xfrm>
        </p:spPr>
        <p:txBody>
          <a:bodyPr>
            <a:normAutofit/>
          </a:bodyPr>
          <a:lstStyle/>
          <a:p>
            <a:r>
              <a:rPr lang="en-US" dirty="0" smtClean="0"/>
              <a:t>INIT and FINALIZE are still collective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…but only when they open / close an epoch</a:t>
            </a:r>
          </a:p>
          <a:p>
            <a:pPr lvl="1"/>
            <a:r>
              <a:rPr lang="en-US" dirty="0" smtClean="0"/>
              <a:t>Otherwise, they are local-only </a:t>
            </a:r>
            <a:r>
              <a:rPr lang="en-US" dirty="0" smtClean="0"/>
              <a:t>operations</a:t>
            </a:r>
          </a:p>
          <a:p>
            <a:pPr lvl="2"/>
            <a:r>
              <a:rPr lang="en-US" dirty="0" smtClean="0"/>
              <a:t>We have a use-case / example coming later -- be patient</a:t>
            </a:r>
            <a:endParaRPr lang="en-US" dirty="0" smtClean="0"/>
          </a:p>
          <a:p>
            <a:pPr lvl="1"/>
            <a:r>
              <a:rPr lang="en-US" dirty="0" smtClean="0"/>
              <a:t>Behave as if they are increments / decrements on ref count (advice to implementers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29855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Outside of the MPI epoch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MPI handles go stale when epoch complete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454608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thread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373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Definition essentially stays the same</a:t>
            </a:r>
          </a:p>
          <a:p>
            <a:pPr lvl="1"/>
            <a:r>
              <a:rPr lang="en-US" dirty="0" smtClean="0"/>
              <a:t>Main thread = thread that initialized MPI </a:t>
            </a:r>
            <a:r>
              <a:rPr lang="en-US" dirty="0" smtClean="0">
                <a:solidFill>
                  <a:srgbClr val="FF0000"/>
                </a:solidFill>
              </a:rPr>
              <a:t>in this epoch</a:t>
            </a:r>
          </a:p>
          <a:p>
            <a:pPr lvl="1"/>
            <a:r>
              <a:rPr lang="en-US" dirty="0" smtClean="0"/>
              <a:t>Concept cannot be deprecated because of THREAD_FUNNELED</a:t>
            </a:r>
          </a:p>
          <a:p>
            <a:pPr marL="457200" lvl="1" indent="0">
              <a:buNone/>
            </a:pPr>
            <a:r>
              <a:rPr lang="en-US" dirty="0" smtClean="0"/>
              <a:t>…more on this topic later…</a:t>
            </a:r>
          </a:p>
          <a:p>
            <a:r>
              <a:rPr lang="en-US" dirty="0" smtClean="0"/>
              <a:t>In MPI-3, main thread must finalize</a:t>
            </a:r>
          </a:p>
          <a:p>
            <a:pPr lvl="1"/>
            <a:r>
              <a:rPr lang="en-US" dirty="0" smtClean="0"/>
              <a:t>Only relevant in THREAD_MULTIPLE case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Open questions: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Does this still matter?  We don’t think so.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Does anyone know why this restriction exists?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/>
              <a:t>(need to poll implementers)</a:t>
            </a:r>
          </a:p>
        </p:txBody>
      </p:sp>
    </p:spTree>
    <p:extLst>
      <p:ext uri="{BB962C8B-B14F-4D97-AF65-F5344CB8AC3E}">
        <p14:creationId xmlns:p14="http://schemas.microsoft.com/office/powerpoint/2010/main" val="28682987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QUERY_THREAD / IS_THREAD_MAIN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073869"/>
          </a:xfrm>
        </p:spPr>
        <p:txBody>
          <a:bodyPr>
            <a:normAutofit/>
          </a:bodyPr>
          <a:lstStyle/>
          <a:p>
            <a:r>
              <a:rPr lang="en-US" dirty="0" smtClean="0"/>
              <a:t>Must always be thread safe</a:t>
            </a:r>
          </a:p>
          <a:p>
            <a:pPr lvl="1"/>
            <a:r>
              <a:rPr lang="en-US" dirty="0" smtClean="0"/>
              <a:t>Any thread can call these functions at any time</a:t>
            </a:r>
          </a:p>
          <a:p>
            <a:pPr lvl="1"/>
            <a:r>
              <a:rPr lang="en-US" dirty="0" smtClean="0"/>
              <a:t>…regardless of MPI thread level</a:t>
            </a:r>
          </a:p>
        </p:txBody>
      </p:sp>
      <p:sp>
        <p:nvSpPr>
          <p:cNvPr id="4" name="Rectangle 3"/>
          <p:cNvSpPr/>
          <p:nvPr/>
        </p:nvSpPr>
        <p:spPr>
          <a:xfrm>
            <a:off x="5465379" y="2198414"/>
            <a:ext cx="2601310" cy="24611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bg1"/>
                </a:solidFill>
              </a:rPr>
              <a:t>MPI_QUERY_THREAD();</a:t>
            </a:r>
          </a:p>
          <a:p>
            <a:r>
              <a:rPr lang="en-US" dirty="0">
                <a:solidFill>
                  <a:schemeClr val="bg1"/>
                </a:solidFill>
              </a:rPr>
              <a:t>if SERIALIZED:</a:t>
            </a:r>
          </a:p>
          <a:p>
            <a:r>
              <a:rPr lang="en-US" dirty="0">
                <a:solidFill>
                  <a:schemeClr val="bg1"/>
                </a:solidFill>
              </a:rPr>
              <a:t> </a:t>
            </a:r>
            <a:r>
              <a:rPr lang="en-US" dirty="0" smtClean="0">
                <a:solidFill>
                  <a:schemeClr val="bg1"/>
                </a:solidFill>
              </a:rPr>
              <a:t>   </a:t>
            </a:r>
            <a:r>
              <a:rPr lang="en-US" dirty="0">
                <a:solidFill>
                  <a:schemeClr val="bg1"/>
                </a:solidFill>
              </a:rPr>
              <a:t>THREAD_LOCK</a:t>
            </a:r>
          </a:p>
          <a:p>
            <a:r>
              <a:rPr lang="en-US" dirty="0">
                <a:solidFill>
                  <a:schemeClr val="bg1"/>
                </a:solidFill>
              </a:rPr>
              <a:t>  </a:t>
            </a:r>
            <a:r>
              <a:rPr lang="en-US" dirty="0" smtClean="0">
                <a:solidFill>
                  <a:schemeClr val="bg1"/>
                </a:solidFill>
              </a:rPr>
              <a:t>  MPI_FOO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  </a:t>
            </a:r>
            <a:r>
              <a:rPr lang="en-US" dirty="0" smtClean="0">
                <a:solidFill>
                  <a:schemeClr val="bg1"/>
                </a:solidFill>
              </a:rPr>
              <a:t>  THREAD_UNLOCK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else</a:t>
            </a:r>
          </a:p>
          <a:p>
            <a:r>
              <a:rPr lang="en-US" dirty="0">
                <a:solidFill>
                  <a:schemeClr val="bg1"/>
                </a:solidFill>
              </a:rPr>
              <a:t>  </a:t>
            </a:r>
            <a:r>
              <a:rPr lang="en-US" dirty="0" smtClean="0">
                <a:solidFill>
                  <a:schemeClr val="bg1"/>
                </a:solidFill>
              </a:rPr>
              <a:t>  MPI_FOO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err="1">
                <a:solidFill>
                  <a:schemeClr val="bg1"/>
                </a:solidFill>
              </a:rPr>
              <a:t>endif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9098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INITIALIZED / FINALIZED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 not change these functions at all</a:t>
            </a:r>
          </a:p>
          <a:p>
            <a:pPr lvl="1"/>
            <a:r>
              <a:rPr lang="en-US" dirty="0"/>
              <a:t>I.e., keep the current (non-thread safe) definitions</a:t>
            </a:r>
          </a:p>
          <a:p>
            <a:r>
              <a:rPr lang="en-US" dirty="0" smtClean="0"/>
              <a:t>In fact, deprecate them!</a:t>
            </a:r>
            <a:endParaRPr lang="en-US" dirty="0" smtClean="0"/>
          </a:p>
          <a:p>
            <a:pPr lvl="1"/>
            <a:r>
              <a:rPr lang="en-US" dirty="0"/>
              <a:t>R</a:t>
            </a:r>
            <a:r>
              <a:rPr lang="en-US" dirty="0" smtClean="0"/>
              <a:t>ationale for why they are being deprecated: inherent </a:t>
            </a:r>
            <a:r>
              <a:rPr lang="en-US" dirty="0" smtClean="0"/>
              <a:t>race condition between multiple threads calling MPI_INIT and MPI_INITIALIZED</a:t>
            </a:r>
          </a:p>
        </p:txBody>
      </p:sp>
    </p:spTree>
    <p:extLst>
      <p:ext uri="{BB962C8B-B14F-4D97-AF65-F5344CB8AC3E}">
        <p14:creationId xmlns:p14="http://schemas.microsoft.com/office/powerpoint/2010/main" val="12510317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Corner case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Multiple libraries in a process INIT with THREAD_SINGLE in different threads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rroneous; MPI doesn’t define what happens</a:t>
            </a:r>
          </a:p>
          <a:p>
            <a:pPr marL="457200" lvl="1" indent="0">
              <a:buNone/>
            </a:pPr>
            <a:r>
              <a:rPr lang="en-US" dirty="0" smtClean="0">
                <a:sym typeface="Wingdings"/>
              </a:rPr>
              <a:t> But likely, the only reasonable choice is to abort</a:t>
            </a:r>
            <a:endParaRPr lang="en-US" sz="20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930275" y="3657600"/>
            <a:ext cx="7175500" cy="286475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3000" y="3733801"/>
            <a:ext cx="3200399" cy="1295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 smtClean="0"/>
              <a:t>Thread 1</a:t>
            </a:r>
          </a:p>
          <a:p>
            <a:pPr algn="ctr"/>
            <a:r>
              <a:rPr lang="en-US" dirty="0" smtClean="0"/>
              <a:t>Library </a:t>
            </a:r>
            <a:r>
              <a:rPr lang="en-US" dirty="0" smtClean="0"/>
              <a:t>1</a:t>
            </a:r>
          </a:p>
          <a:p>
            <a:pPr algn="ctr"/>
            <a:r>
              <a:rPr lang="en-US" dirty="0" smtClean="0"/>
              <a:t>MPI_INIT_THREAD</a:t>
            </a:r>
            <a:r>
              <a:rPr lang="en-US" dirty="0" smtClean="0"/>
              <a:t>(SINGLE</a:t>
            </a:r>
            <a:r>
              <a:rPr lang="en-US" dirty="0" smtClean="0"/>
              <a:t>)</a:t>
            </a:r>
            <a:endParaRPr lang="en-US" dirty="0" smtClean="0">
              <a:solidFill>
                <a:srgbClr val="FFFF00"/>
              </a:solidFill>
            </a:endParaRPr>
          </a:p>
          <a:p>
            <a:pPr algn="ctr"/>
            <a:r>
              <a:rPr lang="en-US" i="1" dirty="0" smtClean="0">
                <a:solidFill>
                  <a:srgbClr val="CCFFCC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returns </a:t>
            </a:r>
            <a:r>
              <a:rPr lang="en-US" i="1" dirty="0">
                <a:solidFill>
                  <a:srgbClr val="CCFFCC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provided=</a:t>
            </a:r>
            <a:r>
              <a:rPr lang="en-US" i="1" dirty="0" smtClean="0">
                <a:solidFill>
                  <a:srgbClr val="CCFFCC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SINGLE</a:t>
            </a:r>
            <a:endParaRPr lang="en-US" i="1" dirty="0">
              <a:solidFill>
                <a:srgbClr val="CCFFCC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01740" y="5200152"/>
            <a:ext cx="2839358" cy="129360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 smtClean="0"/>
              <a:t>Thread 2</a:t>
            </a:r>
          </a:p>
          <a:p>
            <a:pPr algn="ctr"/>
            <a:r>
              <a:rPr lang="en-US" dirty="0" smtClean="0"/>
              <a:t>Library 2</a:t>
            </a:r>
          </a:p>
          <a:p>
            <a:pPr algn="ctr"/>
            <a:r>
              <a:rPr lang="en-US" dirty="0" smtClean="0"/>
              <a:t>MPI_INIT_THREAD(SINGLE</a:t>
            </a:r>
            <a:r>
              <a:rPr lang="en-US" dirty="0" smtClean="0"/>
              <a:t>)</a:t>
            </a:r>
            <a:endParaRPr lang="en-US" dirty="0" smtClean="0">
              <a:solidFill>
                <a:srgbClr val="FFFF00"/>
              </a:solidFill>
            </a:endParaRPr>
          </a:p>
          <a:p>
            <a:pPr algn="ctr"/>
            <a:r>
              <a:rPr lang="en-US" dirty="0" smtClean="0">
                <a:solidFill>
                  <a:srgbClr val="FFFF00"/>
                </a:solidFill>
              </a:rPr>
              <a:t>// Erroneous!</a:t>
            </a:r>
            <a:endParaRPr lang="en-US" dirty="0">
              <a:solidFill>
                <a:srgbClr val="FFFF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09600" y="3733801"/>
            <a:ext cx="0" cy="27885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 rot="16200000">
            <a:off x="100247" y="4844535"/>
            <a:ext cx="649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7513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Corner case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Workarounds: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INIT with THREAD_MULTIPLE before libraries, or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Initialize and run both in a single thread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3255378"/>
            <a:ext cx="3717925" cy="326698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MPI_INIT_THREAD(MULTIPLE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 smtClean="0">
              <a:solidFill>
                <a:srgbClr val="0000FF"/>
              </a:solidFill>
            </a:endParaRPr>
          </a:p>
          <a:p>
            <a:pPr algn="ctr"/>
            <a:r>
              <a:rPr lang="en-US" i="1" dirty="0">
                <a:solidFill>
                  <a:srgbClr val="0000FF"/>
                </a:solidFill>
              </a:rPr>
              <a:t>returns provided</a:t>
            </a:r>
            <a:r>
              <a:rPr lang="en-US" i="1" dirty="0" smtClean="0">
                <a:solidFill>
                  <a:srgbClr val="0000FF"/>
                </a:solidFill>
              </a:rPr>
              <a:t>=MULTIPLE</a:t>
            </a:r>
            <a:endParaRPr lang="en-US" dirty="0" smtClean="0">
              <a:solidFill>
                <a:srgbClr val="0000FF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22325" y="3977235"/>
            <a:ext cx="1548017" cy="22315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 smtClean="0"/>
              <a:t>Thread 1</a:t>
            </a:r>
          </a:p>
          <a:p>
            <a:pPr algn="ctr"/>
            <a:r>
              <a:rPr lang="en-US" dirty="0" smtClean="0"/>
              <a:t>Library 1</a:t>
            </a:r>
          </a:p>
          <a:p>
            <a:pPr algn="ctr"/>
            <a:r>
              <a:rPr lang="en-US" dirty="0" smtClean="0"/>
              <a:t>MPI_INIT_-THREAD</a:t>
            </a:r>
          </a:p>
          <a:p>
            <a:pPr algn="ctr"/>
            <a:r>
              <a:rPr lang="en-US" dirty="0" smtClean="0"/>
              <a:t>(SINGLE</a:t>
            </a:r>
            <a:r>
              <a:rPr lang="en-US" dirty="0" smtClean="0"/>
              <a:t>)</a:t>
            </a:r>
          </a:p>
          <a:p>
            <a:pPr algn="ctr"/>
            <a:r>
              <a:rPr lang="en-US" i="1" dirty="0">
                <a:solidFill>
                  <a:srgbClr val="CCFFCC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returns provided</a:t>
            </a:r>
            <a:r>
              <a:rPr lang="en-US" i="1" dirty="0" smtClean="0">
                <a:solidFill>
                  <a:srgbClr val="CCFFCC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=MULTIPLE</a:t>
            </a:r>
            <a:endParaRPr lang="en-US" i="1" dirty="0">
              <a:solidFill>
                <a:srgbClr val="CCFFCC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25645" y="3977235"/>
            <a:ext cx="1548017" cy="22315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 smtClean="0"/>
              <a:t>Thread 2</a:t>
            </a:r>
          </a:p>
          <a:p>
            <a:pPr algn="ctr"/>
            <a:r>
              <a:rPr lang="en-US" dirty="0" smtClean="0"/>
              <a:t>Library 2</a:t>
            </a:r>
          </a:p>
          <a:p>
            <a:pPr algn="ctr"/>
            <a:r>
              <a:rPr lang="en-US" dirty="0" smtClean="0"/>
              <a:t>MPI_INIT_-THREAD</a:t>
            </a:r>
          </a:p>
          <a:p>
            <a:pPr algn="ctr"/>
            <a:r>
              <a:rPr lang="en-US" dirty="0" smtClean="0"/>
              <a:t>(SINGLE</a:t>
            </a:r>
            <a:r>
              <a:rPr lang="en-US" dirty="0" smtClean="0"/>
              <a:t>)</a:t>
            </a:r>
          </a:p>
          <a:p>
            <a:pPr algn="ctr"/>
            <a:r>
              <a:rPr lang="en-US" i="1" dirty="0">
                <a:solidFill>
                  <a:srgbClr val="CCFFCC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returns provided=</a:t>
            </a:r>
            <a:r>
              <a:rPr lang="en-US" i="1" dirty="0" smtClean="0">
                <a:solidFill>
                  <a:srgbClr val="CCFFCC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MULTIPLE</a:t>
            </a:r>
            <a:endParaRPr lang="en-US" i="1" dirty="0">
              <a:solidFill>
                <a:srgbClr val="CCFFCC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800600" y="3255378"/>
            <a:ext cx="3717925" cy="326698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015181" y="4008437"/>
            <a:ext cx="3292475" cy="22399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Library 1</a:t>
            </a:r>
          </a:p>
          <a:p>
            <a:pPr algn="ctr"/>
            <a:r>
              <a:rPr lang="en-US" dirty="0" smtClean="0"/>
              <a:t>MPI_INIT_THREAD(SINGLE</a:t>
            </a:r>
            <a:r>
              <a:rPr lang="en-US" dirty="0" smtClean="0"/>
              <a:t>)</a:t>
            </a:r>
          </a:p>
          <a:p>
            <a:pPr algn="ctr"/>
            <a:r>
              <a:rPr lang="en-US" i="1" dirty="0">
                <a:solidFill>
                  <a:srgbClr val="CCFFCC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returns </a:t>
            </a:r>
            <a:r>
              <a:rPr lang="en-US" i="1" dirty="0" smtClean="0">
                <a:solidFill>
                  <a:srgbClr val="CCFFCC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provided=SINGLE</a:t>
            </a:r>
            <a:endParaRPr lang="en-US" dirty="0" smtClean="0"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/>
            <a:endParaRPr lang="en-US" dirty="0"/>
          </a:p>
          <a:p>
            <a:pPr algn="ctr"/>
            <a:r>
              <a:rPr lang="en-US" dirty="0"/>
              <a:t>Library </a:t>
            </a:r>
            <a:r>
              <a:rPr lang="en-US" dirty="0" smtClean="0"/>
              <a:t>2</a:t>
            </a:r>
            <a:endParaRPr lang="en-US" dirty="0"/>
          </a:p>
          <a:p>
            <a:pPr algn="ctr"/>
            <a:r>
              <a:rPr lang="en-US" dirty="0"/>
              <a:t>MPI_INIT_THREAD(SINGLE</a:t>
            </a:r>
            <a:r>
              <a:rPr lang="en-US" dirty="0" smtClean="0"/>
              <a:t>)</a:t>
            </a:r>
          </a:p>
          <a:p>
            <a:pPr algn="ctr"/>
            <a:r>
              <a:rPr lang="en-US" i="1" dirty="0">
                <a:solidFill>
                  <a:srgbClr val="CCFFCC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returns </a:t>
            </a:r>
            <a:r>
              <a:rPr lang="en-US" i="1" dirty="0" smtClean="0">
                <a:solidFill>
                  <a:srgbClr val="CCFFCC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provided=SINGLE</a:t>
            </a:r>
            <a:endParaRPr lang="en-US" i="1" dirty="0">
              <a:solidFill>
                <a:srgbClr val="CCFFCC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13" name="Curved Connector 12"/>
          <p:cNvCxnSpPr>
            <a:endCxn id="4" idx="1"/>
          </p:cNvCxnSpPr>
          <p:nvPr/>
        </p:nvCxnSpPr>
        <p:spPr>
          <a:xfrm rot="5400000">
            <a:off x="-425134" y="3473134"/>
            <a:ext cx="2450468" cy="381000"/>
          </a:xfrm>
          <a:prstGeom prst="curvedConnector4">
            <a:avLst>
              <a:gd name="adj1" fmla="val 426"/>
              <a:gd name="adj2" fmla="val 16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urved Connector 15"/>
          <p:cNvCxnSpPr>
            <a:endCxn id="9" idx="3"/>
          </p:cNvCxnSpPr>
          <p:nvPr/>
        </p:nvCxnSpPr>
        <p:spPr>
          <a:xfrm rot="16200000" flipH="1">
            <a:off x="6958330" y="3328672"/>
            <a:ext cx="1917067" cy="1203323"/>
          </a:xfrm>
          <a:prstGeom prst="curvedConnector4">
            <a:avLst>
              <a:gd name="adj1" fmla="val 475"/>
              <a:gd name="adj2" fmla="val 130024"/>
            </a:avLst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Isosceles Triangle 4"/>
          <p:cNvSpPr/>
          <p:nvPr/>
        </p:nvSpPr>
        <p:spPr>
          <a:xfrm rot="8910797">
            <a:off x="435766" y="4741446"/>
            <a:ext cx="287005" cy="294839"/>
          </a:xfrm>
          <a:prstGeom prst="triangle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 rot="13237710">
            <a:off x="8414594" y="4743980"/>
            <a:ext cx="287005" cy="294839"/>
          </a:xfrm>
          <a:prstGeom prst="triangle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19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78972"/>
          </a:xfrm>
        </p:spPr>
        <p:txBody>
          <a:bodyPr>
            <a:normAutofit/>
          </a:bodyPr>
          <a:lstStyle/>
          <a:p>
            <a:r>
              <a:rPr lang="en-US" dirty="0"/>
              <a:t>O</a:t>
            </a:r>
            <a:r>
              <a:rPr lang="en-US" dirty="0" smtClean="0"/>
              <a:t>vercome </a:t>
            </a:r>
            <a:r>
              <a:rPr lang="en-US" dirty="0"/>
              <a:t>limitations while using MPI </a:t>
            </a:r>
            <a:r>
              <a:rPr lang="en-US" dirty="0" smtClean="0"/>
              <a:t>with stacked </a:t>
            </a:r>
            <a:r>
              <a:rPr lang="en-US" dirty="0"/>
              <a:t>and threaded </a:t>
            </a:r>
            <a:r>
              <a:rPr lang="en-US" dirty="0" smtClean="0"/>
              <a:t>libraries in a single MPI process</a:t>
            </a:r>
          </a:p>
          <a:p>
            <a:pPr lvl="1"/>
            <a:r>
              <a:rPr lang="en-US" dirty="0" smtClean="0"/>
              <a:t>Stacked: single </a:t>
            </a:r>
            <a:r>
              <a:rPr lang="en-US" dirty="0"/>
              <a:t>INIT/FINALIZE limitation requires each library to have global knowledge on who else is using </a:t>
            </a:r>
            <a:r>
              <a:rPr lang="en-US" dirty="0" smtClean="0"/>
              <a:t>MPI</a:t>
            </a:r>
          </a:p>
          <a:p>
            <a:pPr lvl="1"/>
            <a:r>
              <a:rPr lang="en-US" dirty="0" smtClean="0"/>
              <a:t>Threaded: </a:t>
            </a:r>
            <a:r>
              <a:rPr lang="en-US" dirty="0"/>
              <a:t>there are race </a:t>
            </a:r>
            <a:r>
              <a:rPr lang="en-US" dirty="0" smtClean="0"/>
              <a:t>conditions</a:t>
            </a:r>
          </a:p>
        </p:txBody>
      </p:sp>
    </p:spTree>
    <p:extLst>
      <p:ext uri="{BB962C8B-B14F-4D97-AF65-F5344CB8AC3E}">
        <p14:creationId xmlns:p14="http://schemas.microsoft.com/office/powerpoint/2010/main" val="29262585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30275" y="3657600"/>
            <a:ext cx="7175500" cy="286475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Corner case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Multiple libraries in a process INIT with FUNNELED or SERIALIZED in different threads</a:t>
            </a:r>
          </a:p>
          <a:p>
            <a:pPr lvl="1"/>
            <a:r>
              <a:rPr lang="en-US" dirty="0" smtClean="0"/>
              <a:t>Similar to SINGLE (slide 18): this is erroneous</a:t>
            </a:r>
          </a:p>
        </p:txBody>
      </p:sp>
      <p:sp>
        <p:nvSpPr>
          <p:cNvPr id="6" name="Rectangle 5"/>
          <p:cNvSpPr/>
          <p:nvPr/>
        </p:nvSpPr>
        <p:spPr>
          <a:xfrm>
            <a:off x="1320339" y="3964191"/>
            <a:ext cx="2839358" cy="22315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 smtClean="0"/>
              <a:t>Thread 1</a:t>
            </a:r>
          </a:p>
          <a:p>
            <a:pPr algn="ctr"/>
            <a:r>
              <a:rPr lang="en-US" dirty="0" smtClean="0"/>
              <a:t>Library 1</a:t>
            </a:r>
          </a:p>
          <a:p>
            <a:pPr algn="ctr"/>
            <a:r>
              <a:rPr lang="en-US" dirty="0" smtClean="0"/>
              <a:t>MPI_INIT_THREAD</a:t>
            </a:r>
          </a:p>
          <a:p>
            <a:pPr algn="ctr"/>
            <a:r>
              <a:rPr lang="en-US" dirty="0" smtClean="0"/>
              <a:t>(FUNNELED</a:t>
            </a:r>
            <a:r>
              <a:rPr lang="en-US" dirty="0" smtClean="0"/>
              <a:t>)</a:t>
            </a:r>
          </a:p>
          <a:p>
            <a:pPr algn="ctr"/>
            <a:r>
              <a:rPr lang="en-US" i="1" dirty="0" smtClean="0">
                <a:solidFill>
                  <a:srgbClr val="CCFFCC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returns provided=FUNNELED</a:t>
            </a:r>
            <a:endParaRPr lang="en-US" i="1" dirty="0">
              <a:solidFill>
                <a:srgbClr val="CCFFCC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01740" y="3964191"/>
            <a:ext cx="2839358" cy="22315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 smtClean="0"/>
              <a:t>Thread 2</a:t>
            </a:r>
          </a:p>
          <a:p>
            <a:pPr algn="ctr"/>
            <a:r>
              <a:rPr lang="en-US" dirty="0" smtClean="0"/>
              <a:t>Library 2</a:t>
            </a:r>
          </a:p>
          <a:p>
            <a:pPr algn="ctr"/>
            <a:r>
              <a:rPr lang="en-US" dirty="0" smtClean="0"/>
              <a:t>MPI_INIT_THREAD</a:t>
            </a:r>
          </a:p>
          <a:p>
            <a:pPr algn="ctr"/>
            <a:r>
              <a:rPr lang="en-US" dirty="0" smtClean="0"/>
              <a:t>(FUNNELED</a:t>
            </a:r>
            <a:r>
              <a:rPr lang="en-US" dirty="0" smtClean="0"/>
              <a:t>)</a:t>
            </a:r>
          </a:p>
          <a:p>
            <a:pPr algn="ctr"/>
            <a:r>
              <a:rPr lang="en-US" dirty="0" smtClean="0">
                <a:solidFill>
                  <a:srgbClr val="FFFF00"/>
                </a:solidFill>
              </a:rPr>
              <a:t>// Erroneous!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9706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Low quality implementations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37903" cy="5049157"/>
          </a:xfrm>
        </p:spPr>
        <p:txBody>
          <a:bodyPr>
            <a:normAutofit/>
          </a:bodyPr>
          <a:lstStyle/>
          <a:p>
            <a:r>
              <a:rPr lang="en-US" dirty="0" smtClean="0"/>
              <a:t>Never actually finalize MPI, even when ref count decrements to 0</a:t>
            </a:r>
          </a:p>
          <a:p>
            <a:pPr lvl="1"/>
            <a:r>
              <a:rPr lang="en-US" dirty="0" smtClean="0"/>
              <a:t>Maybe finalize via </a:t>
            </a:r>
            <a:r>
              <a:rPr lang="en-US" dirty="0" err="1" smtClean="0"/>
              <a:t>atexit</a:t>
            </a:r>
            <a:r>
              <a:rPr lang="en-US" dirty="0" smtClean="0"/>
              <a:t>() handler, or </a:t>
            </a:r>
            <a:r>
              <a:rPr lang="en-US" dirty="0" err="1" smtClean="0"/>
              <a:t>somesuch</a:t>
            </a:r>
            <a:endParaRPr lang="en-US" dirty="0" smtClean="0"/>
          </a:p>
          <a:p>
            <a:pPr lvl="1"/>
            <a:r>
              <a:rPr lang="en-US" i="1" dirty="0" smtClean="0"/>
              <a:t>But still must behave as if finalized when ref count decrements to 0 </a:t>
            </a:r>
            <a:r>
              <a:rPr lang="en-US" dirty="0" smtClean="0"/>
              <a:t>(e.g., INITIALIZED returns false)</a:t>
            </a:r>
          </a:p>
          <a:p>
            <a:r>
              <a:rPr lang="en-US" dirty="0" smtClean="0"/>
              <a:t>Never change thread level after MPI initialized</a:t>
            </a:r>
          </a:p>
        </p:txBody>
      </p:sp>
    </p:spTree>
    <p:extLst>
      <p:ext uri="{BB962C8B-B14F-4D97-AF65-F5344CB8AC3E}">
        <p14:creationId xmlns:p14="http://schemas.microsoft.com/office/powerpoint/2010/main" val="24916555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High quality implementations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37903" cy="5049157"/>
          </a:xfrm>
        </p:spPr>
        <p:txBody>
          <a:bodyPr>
            <a:normAutofit/>
          </a:bodyPr>
          <a:lstStyle/>
          <a:p>
            <a:r>
              <a:rPr lang="en-US" dirty="0" smtClean="0"/>
              <a:t>Actually finalizes MPI when ref count gets to 0</a:t>
            </a:r>
          </a:p>
          <a:p>
            <a:pPr lvl="1"/>
            <a:r>
              <a:rPr lang="en-US" dirty="0" smtClean="0"/>
              <a:t>Release internal resources, etc.</a:t>
            </a:r>
          </a:p>
          <a:p>
            <a:r>
              <a:rPr lang="en-US" dirty="0" smtClean="0"/>
              <a:t>Re-initializes at next MPI epoch</a:t>
            </a:r>
          </a:p>
          <a:p>
            <a:pPr lvl="1"/>
            <a:r>
              <a:rPr lang="en-US" dirty="0" smtClean="0"/>
              <a:t>Allow new thread level for new epoch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0457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Corner case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guarantee which threads / OS processes continue to exist outside of MPI epoch</a:t>
            </a:r>
          </a:p>
          <a:p>
            <a:pPr lvl="1"/>
            <a:r>
              <a:rPr lang="en-US" dirty="0" smtClean="0"/>
              <a:t>Threads or processes may die during finalization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4495800"/>
            <a:ext cx="1371600" cy="685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MPI_INIT</a:t>
            </a:r>
          </a:p>
          <a:p>
            <a:pPr algn="ctr"/>
            <a:r>
              <a:rPr lang="en-US" dirty="0" smtClean="0"/>
              <a:t>MCW rank 0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819400" y="3581400"/>
            <a:ext cx="1371600" cy="685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MCW rank 0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819400" y="4495800"/>
            <a:ext cx="1371600" cy="685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MCW rank 1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819400" y="5410200"/>
            <a:ext cx="1371600" cy="685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MCW rank 2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953000" y="3581400"/>
            <a:ext cx="1371600" cy="685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MPI_Finalize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953000" y="4495800"/>
            <a:ext cx="1371600" cy="685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MPI_Finalize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953000" y="5410200"/>
            <a:ext cx="1371600" cy="685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MPI_Finalize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010400" y="4495800"/>
            <a:ext cx="1371600" cy="6858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After </a:t>
            </a:r>
            <a:r>
              <a:rPr lang="en-US" dirty="0" err="1" smtClean="0"/>
              <a:t>MPI_Finalize</a:t>
            </a:r>
            <a:endParaRPr lang="en-US" dirty="0"/>
          </a:p>
        </p:txBody>
      </p:sp>
      <p:cxnSp>
        <p:nvCxnSpPr>
          <p:cNvPr id="13" name="Straight Connector 12"/>
          <p:cNvCxnSpPr>
            <a:stCxn id="4" idx="3"/>
            <a:endCxn id="5" idx="1"/>
          </p:cNvCxnSpPr>
          <p:nvPr/>
        </p:nvCxnSpPr>
        <p:spPr>
          <a:xfrm flipV="1">
            <a:off x="2133600" y="3924300"/>
            <a:ext cx="685800" cy="914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4" idx="3"/>
            <a:endCxn id="6" idx="1"/>
          </p:cNvCxnSpPr>
          <p:nvPr/>
        </p:nvCxnSpPr>
        <p:spPr>
          <a:xfrm>
            <a:off x="2133600" y="4838700"/>
            <a:ext cx="685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4" idx="3"/>
            <a:endCxn id="7" idx="1"/>
          </p:cNvCxnSpPr>
          <p:nvPr/>
        </p:nvCxnSpPr>
        <p:spPr>
          <a:xfrm>
            <a:off x="2133600" y="4838700"/>
            <a:ext cx="685800" cy="914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5" idx="3"/>
            <a:endCxn id="8" idx="1"/>
          </p:cNvCxnSpPr>
          <p:nvPr/>
        </p:nvCxnSpPr>
        <p:spPr>
          <a:xfrm>
            <a:off x="4191000" y="3924300"/>
            <a:ext cx="762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6" idx="3"/>
            <a:endCxn id="9" idx="1"/>
          </p:cNvCxnSpPr>
          <p:nvPr/>
        </p:nvCxnSpPr>
        <p:spPr>
          <a:xfrm>
            <a:off x="4191000" y="4838700"/>
            <a:ext cx="762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7" idx="3"/>
            <a:endCxn id="10" idx="1"/>
          </p:cNvCxnSpPr>
          <p:nvPr/>
        </p:nvCxnSpPr>
        <p:spPr>
          <a:xfrm>
            <a:off x="4191000" y="5753100"/>
            <a:ext cx="762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0" idx="3"/>
            <a:endCxn id="11" idx="1"/>
          </p:cNvCxnSpPr>
          <p:nvPr/>
        </p:nvCxnSpPr>
        <p:spPr>
          <a:xfrm flipV="1">
            <a:off x="6324600" y="4838700"/>
            <a:ext cx="685800" cy="914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9" idx="3"/>
            <a:endCxn id="11" idx="1"/>
          </p:cNvCxnSpPr>
          <p:nvPr/>
        </p:nvCxnSpPr>
        <p:spPr>
          <a:xfrm>
            <a:off x="6324600" y="4838700"/>
            <a:ext cx="685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8" idx="3"/>
            <a:endCxn id="11" idx="1"/>
          </p:cNvCxnSpPr>
          <p:nvPr/>
        </p:nvCxnSpPr>
        <p:spPr>
          <a:xfrm>
            <a:off x="6324600" y="3924300"/>
            <a:ext cx="685800" cy="914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781800" y="3805535"/>
            <a:ext cx="22131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This can happen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5628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Corner case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guarantee which threads / OS processes continue to exist outside of MPI epoch</a:t>
            </a:r>
          </a:p>
          <a:p>
            <a:pPr lvl="1"/>
            <a:r>
              <a:rPr lang="en-US" dirty="0" smtClean="0"/>
              <a:t>Threads or processes may die during finalization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4495800"/>
            <a:ext cx="1371600" cy="685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MPI_INIT</a:t>
            </a:r>
          </a:p>
          <a:p>
            <a:pPr algn="ctr"/>
            <a:r>
              <a:rPr lang="en-US" dirty="0" smtClean="0"/>
              <a:t>MCW rank 0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819400" y="3581400"/>
            <a:ext cx="1371600" cy="685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MCW rank 0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819400" y="4495800"/>
            <a:ext cx="1371600" cy="685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MCW rank 1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819400" y="5410200"/>
            <a:ext cx="1371600" cy="685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MCW rank 2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953000" y="3581400"/>
            <a:ext cx="1371600" cy="685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MPI_Finalize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953000" y="4495800"/>
            <a:ext cx="1371600" cy="685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MPI_Finalize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953000" y="5410200"/>
            <a:ext cx="1371600" cy="685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MPI_Finalize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010400" y="3581400"/>
            <a:ext cx="1371600" cy="6858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After </a:t>
            </a:r>
            <a:r>
              <a:rPr lang="en-US" dirty="0" err="1" smtClean="0"/>
              <a:t>MPI_Finalize</a:t>
            </a:r>
            <a:endParaRPr lang="en-US" dirty="0"/>
          </a:p>
        </p:txBody>
      </p:sp>
      <p:cxnSp>
        <p:nvCxnSpPr>
          <p:cNvPr id="13" name="Straight Connector 12"/>
          <p:cNvCxnSpPr>
            <a:stCxn id="4" idx="3"/>
            <a:endCxn id="5" idx="1"/>
          </p:cNvCxnSpPr>
          <p:nvPr/>
        </p:nvCxnSpPr>
        <p:spPr>
          <a:xfrm flipV="1">
            <a:off x="2133600" y="3924300"/>
            <a:ext cx="685800" cy="914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4" idx="3"/>
            <a:endCxn id="6" idx="1"/>
          </p:cNvCxnSpPr>
          <p:nvPr/>
        </p:nvCxnSpPr>
        <p:spPr>
          <a:xfrm>
            <a:off x="2133600" y="4838700"/>
            <a:ext cx="685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4" idx="3"/>
            <a:endCxn id="7" idx="1"/>
          </p:cNvCxnSpPr>
          <p:nvPr/>
        </p:nvCxnSpPr>
        <p:spPr>
          <a:xfrm>
            <a:off x="2133600" y="4838700"/>
            <a:ext cx="685800" cy="914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5" idx="3"/>
            <a:endCxn id="8" idx="1"/>
          </p:cNvCxnSpPr>
          <p:nvPr/>
        </p:nvCxnSpPr>
        <p:spPr>
          <a:xfrm>
            <a:off x="4191000" y="3924300"/>
            <a:ext cx="762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6" idx="3"/>
            <a:endCxn id="9" idx="1"/>
          </p:cNvCxnSpPr>
          <p:nvPr/>
        </p:nvCxnSpPr>
        <p:spPr>
          <a:xfrm>
            <a:off x="4191000" y="4838700"/>
            <a:ext cx="762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7" idx="3"/>
            <a:endCxn id="10" idx="1"/>
          </p:cNvCxnSpPr>
          <p:nvPr/>
        </p:nvCxnSpPr>
        <p:spPr>
          <a:xfrm>
            <a:off x="4191000" y="5753100"/>
            <a:ext cx="762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0" idx="3"/>
            <a:endCxn id="28" idx="1"/>
          </p:cNvCxnSpPr>
          <p:nvPr/>
        </p:nvCxnSpPr>
        <p:spPr>
          <a:xfrm>
            <a:off x="6324600" y="5753100"/>
            <a:ext cx="69326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9" idx="3"/>
            <a:endCxn id="26" idx="1"/>
          </p:cNvCxnSpPr>
          <p:nvPr/>
        </p:nvCxnSpPr>
        <p:spPr>
          <a:xfrm>
            <a:off x="6324600" y="4838700"/>
            <a:ext cx="68953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8" idx="3"/>
            <a:endCxn id="11" idx="1"/>
          </p:cNvCxnSpPr>
          <p:nvPr/>
        </p:nvCxnSpPr>
        <p:spPr>
          <a:xfrm>
            <a:off x="6324600" y="3924300"/>
            <a:ext cx="685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324600" y="62484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This can also happen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014132" y="4495800"/>
            <a:ext cx="1371600" cy="6858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After </a:t>
            </a:r>
            <a:r>
              <a:rPr lang="en-US" dirty="0" err="1" smtClean="0"/>
              <a:t>MPI_Finalize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7017864" y="5410200"/>
            <a:ext cx="1371600" cy="6858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After </a:t>
            </a:r>
            <a:r>
              <a:rPr lang="en-US" dirty="0" err="1" smtClean="0"/>
              <a:t>MPI_Finalize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6805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Corner case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COMM_WORLD rank may change</a:t>
            </a:r>
          </a:p>
          <a:p>
            <a:pPr lvl="1"/>
            <a:r>
              <a:rPr lang="en-US" dirty="0"/>
              <a:t>If an OS process exists outside of MPI epoch, its COMM_WORLD rank may change </a:t>
            </a:r>
            <a:r>
              <a:rPr lang="en-US" dirty="0" smtClean="0"/>
              <a:t>@ next epoch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3562062"/>
            <a:ext cx="1371600" cy="685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MCW rank 0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43000" y="4476462"/>
            <a:ext cx="1371600" cy="685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MCW rank 1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43000" y="5390862"/>
            <a:ext cx="1371600" cy="685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MCW rank 2</a:t>
            </a:r>
            <a:endParaRPr lang="en-US" dirty="0"/>
          </a:p>
        </p:txBody>
      </p:sp>
      <p:cxnSp>
        <p:nvCxnSpPr>
          <p:cNvPr id="8" name="Straight Arrow Connector 7"/>
          <p:cNvCxnSpPr>
            <a:endCxn id="4" idx="1"/>
          </p:cNvCxnSpPr>
          <p:nvPr/>
        </p:nvCxnSpPr>
        <p:spPr>
          <a:xfrm>
            <a:off x="609600" y="3904962"/>
            <a:ext cx="533400" cy="0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5" idx="1"/>
          </p:cNvCxnSpPr>
          <p:nvPr/>
        </p:nvCxnSpPr>
        <p:spPr>
          <a:xfrm>
            <a:off x="609600" y="4819362"/>
            <a:ext cx="533400" cy="0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6" idx="1"/>
          </p:cNvCxnSpPr>
          <p:nvPr/>
        </p:nvCxnSpPr>
        <p:spPr>
          <a:xfrm>
            <a:off x="609600" y="5733762"/>
            <a:ext cx="533400" cy="0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895600" y="3556805"/>
            <a:ext cx="1371600" cy="685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MPI_Finalize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895600" y="4471205"/>
            <a:ext cx="1371600" cy="685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MPI_Finalize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895600" y="5385605"/>
            <a:ext cx="1371600" cy="685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MPI_Finalize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4648200" y="3556805"/>
            <a:ext cx="1371600" cy="685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MPI_Init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648200" y="4471205"/>
            <a:ext cx="1371600" cy="685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MPI_Init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4648200" y="5385605"/>
            <a:ext cx="1371600" cy="685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MPI_Init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6400800" y="3556805"/>
            <a:ext cx="1371600" cy="6858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MCW rank 2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6400800" y="4471205"/>
            <a:ext cx="1371600" cy="6858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MCW rank 0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6400800" y="5385605"/>
            <a:ext cx="1371600" cy="6858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MCW rank 1</a:t>
            </a:r>
            <a:endParaRPr lang="en-US" dirty="0"/>
          </a:p>
        </p:txBody>
      </p:sp>
      <p:cxnSp>
        <p:nvCxnSpPr>
          <p:cNvPr id="32" name="Straight Connector 31"/>
          <p:cNvCxnSpPr>
            <a:stCxn id="4" idx="3"/>
            <a:endCxn id="15" idx="1"/>
          </p:cNvCxnSpPr>
          <p:nvPr/>
        </p:nvCxnSpPr>
        <p:spPr>
          <a:xfrm flipV="1">
            <a:off x="2514600" y="3899705"/>
            <a:ext cx="381000" cy="525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5" idx="3"/>
            <a:endCxn id="16" idx="1"/>
          </p:cNvCxnSpPr>
          <p:nvPr/>
        </p:nvCxnSpPr>
        <p:spPr>
          <a:xfrm flipV="1">
            <a:off x="2514600" y="4814105"/>
            <a:ext cx="381000" cy="525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6" idx="3"/>
            <a:endCxn id="17" idx="1"/>
          </p:cNvCxnSpPr>
          <p:nvPr/>
        </p:nvCxnSpPr>
        <p:spPr>
          <a:xfrm flipV="1">
            <a:off x="2514600" y="5728505"/>
            <a:ext cx="381000" cy="525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15" idx="3"/>
            <a:endCxn id="18" idx="1"/>
          </p:cNvCxnSpPr>
          <p:nvPr/>
        </p:nvCxnSpPr>
        <p:spPr>
          <a:xfrm>
            <a:off x="4267200" y="3899705"/>
            <a:ext cx="381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16" idx="3"/>
            <a:endCxn id="19" idx="1"/>
          </p:cNvCxnSpPr>
          <p:nvPr/>
        </p:nvCxnSpPr>
        <p:spPr>
          <a:xfrm>
            <a:off x="4267200" y="4814105"/>
            <a:ext cx="381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7" idx="3"/>
            <a:endCxn id="20" idx="1"/>
          </p:cNvCxnSpPr>
          <p:nvPr/>
        </p:nvCxnSpPr>
        <p:spPr>
          <a:xfrm>
            <a:off x="4267200" y="5728505"/>
            <a:ext cx="381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20" idx="3"/>
            <a:endCxn id="26" idx="1"/>
          </p:cNvCxnSpPr>
          <p:nvPr/>
        </p:nvCxnSpPr>
        <p:spPr>
          <a:xfrm>
            <a:off x="6019800" y="5728505"/>
            <a:ext cx="381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9" idx="3"/>
            <a:endCxn id="25" idx="1"/>
          </p:cNvCxnSpPr>
          <p:nvPr/>
        </p:nvCxnSpPr>
        <p:spPr>
          <a:xfrm>
            <a:off x="6019800" y="4814105"/>
            <a:ext cx="381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18" idx="3"/>
            <a:endCxn id="24" idx="1"/>
          </p:cNvCxnSpPr>
          <p:nvPr/>
        </p:nvCxnSpPr>
        <p:spPr>
          <a:xfrm>
            <a:off x="6019800" y="3899705"/>
            <a:ext cx="381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24" idx="3"/>
          </p:cNvCxnSpPr>
          <p:nvPr/>
        </p:nvCxnSpPr>
        <p:spPr>
          <a:xfrm>
            <a:off x="7772400" y="3899705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25" idx="3"/>
          </p:cNvCxnSpPr>
          <p:nvPr/>
        </p:nvCxnSpPr>
        <p:spPr>
          <a:xfrm>
            <a:off x="7772400" y="4814105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26" idx="3"/>
          </p:cNvCxnSpPr>
          <p:nvPr/>
        </p:nvCxnSpPr>
        <p:spPr>
          <a:xfrm>
            <a:off x="7772400" y="5728505"/>
            <a:ext cx="381000" cy="52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2245576" y="3464776"/>
            <a:ext cx="228600" cy="2743200"/>
          </a:xfrm>
          <a:prstGeom prst="roundRect">
            <a:avLst/>
          </a:prstGeom>
          <a:noFill/>
          <a:ln w="76200" cmpd="sng">
            <a:solidFill>
              <a:schemeClr val="accent6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7494432" y="3437347"/>
            <a:ext cx="228600" cy="2743200"/>
          </a:xfrm>
          <a:prstGeom prst="roundRect">
            <a:avLst/>
          </a:prstGeom>
          <a:noFill/>
          <a:ln w="76200" cmpd="sng">
            <a:solidFill>
              <a:srgbClr val="F79646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1304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Corner case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INIT may block until FINALIZE completes</a:t>
            </a:r>
          </a:p>
          <a:p>
            <a:pPr lvl="1"/>
            <a:r>
              <a:rPr lang="en-US" dirty="0" smtClean="0"/>
              <a:t>If FINALIZE is in the process closing an epoch when INIT is invoked</a:t>
            </a:r>
          </a:p>
          <a:p>
            <a:pPr lvl="1"/>
            <a:r>
              <a:rPr lang="en-US" dirty="0" smtClean="0"/>
              <a:t>In this case, INIT will re-initialize MPI</a:t>
            </a:r>
          </a:p>
          <a:p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334000" y="1676400"/>
            <a:ext cx="0" cy="4724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7162800" y="1676400"/>
            <a:ext cx="0" cy="4724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826608" y="1337723"/>
            <a:ext cx="10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Thread 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655408" y="1337723"/>
            <a:ext cx="10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Thread 2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4815163" y="5778821"/>
            <a:ext cx="649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rot="16200000">
            <a:off x="4714916" y="2286000"/>
            <a:ext cx="1219200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INIT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rot="16200000">
            <a:off x="4724400" y="4191000"/>
            <a:ext cx="1219200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FINALIZE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rot="16200000">
            <a:off x="6210300" y="4914900"/>
            <a:ext cx="1905000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             INIT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5486400" y="3733799"/>
            <a:ext cx="2412392" cy="0"/>
          </a:xfrm>
          <a:prstGeom prst="line">
            <a:avLst/>
          </a:prstGeom>
          <a:ln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486400" y="4953000"/>
            <a:ext cx="2412392" cy="0"/>
          </a:xfrm>
          <a:prstGeom prst="line">
            <a:avLst/>
          </a:prstGeom>
          <a:ln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ounded Rectangular Callout 16"/>
          <p:cNvSpPr/>
          <p:nvPr/>
        </p:nvSpPr>
        <p:spPr>
          <a:xfrm>
            <a:off x="7543800" y="1676400"/>
            <a:ext cx="1371600" cy="1905000"/>
          </a:xfrm>
          <a:prstGeom prst="wedgeRoundRectCallout">
            <a:avLst>
              <a:gd name="adj1" fmla="val -76302"/>
              <a:gd name="adj2" fmla="val 75275"/>
              <a:gd name="adj3" fmla="val 1666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Must block until FINALIZE completes prior epoch</a:t>
            </a:r>
            <a:endParaRPr lang="en-US" dirty="0"/>
          </a:p>
        </p:txBody>
      </p:sp>
      <p:sp>
        <p:nvSpPr>
          <p:cNvPr id="18" name="Rounded Rectangular Callout 17"/>
          <p:cNvSpPr/>
          <p:nvPr/>
        </p:nvSpPr>
        <p:spPr>
          <a:xfrm>
            <a:off x="7633406" y="5577681"/>
            <a:ext cx="1219200" cy="1096963"/>
          </a:xfrm>
          <a:prstGeom prst="wedgeRoundRectCallout">
            <a:avLst>
              <a:gd name="adj1" fmla="val -72557"/>
              <a:gd name="adj2" fmla="val -103576"/>
              <a:gd name="adj3" fmla="val 1666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INIT can actually start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5268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Corner case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App must behave as if FINALIZE actually finalized</a:t>
            </a:r>
          </a:p>
          <a:p>
            <a:pPr lvl="1"/>
            <a:r>
              <a:rPr lang="en-US" dirty="0" smtClean="0"/>
              <a:t>…unless it has a priori knowledge that the FINALIZE ref count is not yet zero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3591020"/>
            <a:ext cx="3948386" cy="29621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 smtClean="0">
                <a:solidFill>
                  <a:schemeClr val="bg1"/>
                </a:solidFill>
              </a:rPr>
              <a:t>MPI process A</a:t>
            </a: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MPI_INIT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MPI_COMM_ACCEPT(B)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MPI_FINALIZE </a:t>
            </a:r>
            <a:r>
              <a:rPr lang="en-US" dirty="0" smtClean="0">
                <a:solidFill>
                  <a:srgbClr val="FFFF00"/>
                </a:solidFill>
              </a:rPr>
              <a:t>// Finalizes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38414" y="3591020"/>
            <a:ext cx="3948386" cy="29621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 smtClean="0">
                <a:solidFill>
                  <a:schemeClr val="bg1"/>
                </a:solidFill>
              </a:rPr>
              <a:t>MPI process B</a:t>
            </a: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MPI_INIT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MPI_INIT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MPI_COMM_CONNECT(A)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MPI_FINALIZE </a:t>
            </a:r>
            <a:r>
              <a:rPr lang="en-US" dirty="0">
                <a:solidFill>
                  <a:srgbClr val="FFFF00"/>
                </a:solidFill>
              </a:rPr>
              <a:t>// </a:t>
            </a:r>
            <a:r>
              <a:rPr lang="en-US" dirty="0" smtClean="0">
                <a:solidFill>
                  <a:srgbClr val="FFFF00"/>
                </a:solidFill>
              </a:rPr>
              <a:t>Local-only</a:t>
            </a:r>
          </a:p>
          <a:p>
            <a:pPr algn="ctr"/>
            <a:r>
              <a:rPr lang="en-US" dirty="0" smtClean="0">
                <a:solidFill>
                  <a:srgbClr val="FFFF00"/>
                </a:solidFill>
              </a:rPr>
              <a:t>// Assuming app knows </a:t>
            </a:r>
          </a:p>
          <a:p>
            <a:pPr algn="ctr"/>
            <a:r>
              <a:rPr lang="en-US" dirty="0" smtClean="0">
                <a:solidFill>
                  <a:srgbClr val="FFFF00"/>
                </a:solidFill>
              </a:rPr>
              <a:t>// it’s still inside epoch</a:t>
            </a:r>
            <a:endParaRPr lang="en-US" dirty="0">
              <a:solidFill>
                <a:srgbClr val="FFFF00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…make other MPI calls…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MPI_FINALIZE </a:t>
            </a:r>
            <a:r>
              <a:rPr lang="en-US" dirty="0" smtClean="0">
                <a:solidFill>
                  <a:srgbClr val="FFFF00"/>
                </a:solidFill>
              </a:rPr>
              <a:t>// </a:t>
            </a:r>
            <a:r>
              <a:rPr lang="en-US" dirty="0">
                <a:solidFill>
                  <a:srgbClr val="FFFF00"/>
                </a:solidFill>
              </a:rPr>
              <a:t>F</a:t>
            </a:r>
            <a:r>
              <a:rPr lang="en-US" dirty="0" smtClean="0">
                <a:solidFill>
                  <a:srgbClr val="FFFF00"/>
                </a:solidFill>
              </a:rPr>
              <a:t>inalizes</a:t>
            </a:r>
            <a:endParaRPr lang="en-US" dirty="0">
              <a:solidFill>
                <a:srgbClr val="FFFF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733800" y="5638800"/>
            <a:ext cx="1676400" cy="609600"/>
          </a:xfrm>
          <a:prstGeom prst="straightConnector1">
            <a:avLst/>
          </a:prstGeom>
          <a:ln>
            <a:solidFill>
              <a:srgbClr val="FFFF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 rot="1236885">
            <a:off x="4144741" y="5536759"/>
            <a:ext cx="1095597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Collective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5161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Corner case </a:t>
            </a:r>
            <a:r>
              <a:rPr lang="en-US" dirty="0" smtClean="0"/>
              <a:t>5.1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Notice the sub-library MPI_INIT / MPI_FINALIZE</a:t>
            </a:r>
            <a:r>
              <a:rPr lang="en-US" dirty="0"/>
              <a:t>	</a:t>
            </a:r>
            <a:endParaRPr lang="en-US" dirty="0" smtClean="0"/>
          </a:p>
          <a:p>
            <a:pPr lvl="1"/>
            <a:r>
              <a:rPr lang="en-US" dirty="0" smtClean="0"/>
              <a:t>Does not affect the end of the epoch</a:t>
            </a:r>
          </a:p>
          <a:p>
            <a:pPr lvl="1"/>
            <a:r>
              <a:rPr lang="en-US" dirty="0" smtClean="0"/>
              <a:t>Specifically: does not affect A</a:t>
            </a:r>
            <a:r>
              <a:rPr lang="en-US" dirty="0" smtClean="0">
                <a:sym typeface="Wingdings"/>
              </a:rPr>
              <a:t>B </a:t>
            </a:r>
            <a:r>
              <a:rPr lang="en-US" dirty="0" smtClean="0"/>
              <a:t>connection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457200" y="3591020"/>
            <a:ext cx="3948386" cy="29621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 smtClean="0">
                <a:solidFill>
                  <a:schemeClr val="bg1"/>
                </a:solidFill>
              </a:rPr>
              <a:t>MPI process A</a:t>
            </a: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MPI_INIT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MPI_COMM_ACCEPT(B)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MPI_FINALIZE </a:t>
            </a:r>
            <a:r>
              <a:rPr lang="en-US" dirty="0" smtClean="0">
                <a:solidFill>
                  <a:srgbClr val="FFFF00"/>
                </a:solidFill>
              </a:rPr>
              <a:t>// Finalizes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38414" y="3591020"/>
            <a:ext cx="3948386" cy="29621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 smtClean="0">
                <a:solidFill>
                  <a:schemeClr val="bg1"/>
                </a:solidFill>
              </a:rPr>
              <a:t>MPI process B</a:t>
            </a: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MPI_INIT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MPI_COMM_CONNECT(A)</a:t>
            </a:r>
          </a:p>
          <a:p>
            <a:pPr algn="ctr"/>
            <a:r>
              <a:rPr lang="en-US" dirty="0" smtClean="0">
                <a:solidFill>
                  <a:srgbClr val="CCFFCC"/>
                </a:solidFill>
              </a:rPr>
              <a:t>MPI_INIT</a:t>
            </a:r>
          </a:p>
          <a:p>
            <a:pPr algn="ctr"/>
            <a:r>
              <a:rPr lang="en-US" dirty="0" smtClean="0">
                <a:solidFill>
                  <a:srgbClr val="CCFFCC"/>
                </a:solidFill>
              </a:rPr>
              <a:t>…MPI calls…</a:t>
            </a:r>
            <a:endParaRPr lang="en-US" dirty="0" smtClean="0">
              <a:solidFill>
                <a:srgbClr val="CCFFCC"/>
              </a:solidFill>
            </a:endParaRPr>
          </a:p>
          <a:p>
            <a:pPr algn="ctr"/>
            <a:r>
              <a:rPr lang="en-US" dirty="0" smtClean="0">
                <a:solidFill>
                  <a:srgbClr val="CCFFCC"/>
                </a:solidFill>
              </a:rPr>
              <a:t>MPI_FINALIZE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…</a:t>
            </a:r>
            <a:r>
              <a:rPr lang="en-US" dirty="0" smtClean="0">
                <a:solidFill>
                  <a:schemeClr val="bg1"/>
                </a:solidFill>
              </a:rPr>
              <a:t>make other MPI calls…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MPI_FINALIZE </a:t>
            </a:r>
            <a:r>
              <a:rPr lang="en-US" dirty="0" smtClean="0">
                <a:solidFill>
                  <a:srgbClr val="FFFF00"/>
                </a:solidFill>
              </a:rPr>
              <a:t>// </a:t>
            </a:r>
            <a:r>
              <a:rPr lang="en-US" dirty="0">
                <a:solidFill>
                  <a:srgbClr val="FFFF00"/>
                </a:solidFill>
              </a:rPr>
              <a:t>F</a:t>
            </a:r>
            <a:r>
              <a:rPr lang="en-US" dirty="0" smtClean="0">
                <a:solidFill>
                  <a:srgbClr val="FFFF00"/>
                </a:solidFill>
              </a:rPr>
              <a:t>inalizes</a:t>
            </a:r>
            <a:endParaRPr lang="en-US" dirty="0">
              <a:solidFill>
                <a:srgbClr val="FFFF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733800" y="5638800"/>
            <a:ext cx="1676400" cy="609600"/>
          </a:xfrm>
          <a:prstGeom prst="straightConnector1">
            <a:avLst/>
          </a:prstGeom>
          <a:ln>
            <a:solidFill>
              <a:srgbClr val="FFFF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 rot="1236885">
            <a:off x="4144741" y="5536759"/>
            <a:ext cx="1095597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Collective</a:t>
            </a:r>
            <a:endParaRPr lang="en-US" dirty="0"/>
          </a:p>
        </p:txBody>
      </p:sp>
      <p:sp>
        <p:nvSpPr>
          <p:cNvPr id="6" name="Left Brace 5"/>
          <p:cNvSpPr/>
          <p:nvPr/>
        </p:nvSpPr>
        <p:spPr>
          <a:xfrm flipH="1">
            <a:off x="7391400" y="5000477"/>
            <a:ext cx="304800" cy="685800"/>
          </a:xfrm>
          <a:prstGeom prst="leftBrace">
            <a:avLst/>
          </a:prstGeom>
          <a:ln>
            <a:solidFill>
              <a:srgbClr val="CCFF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777571" y="5039946"/>
            <a:ext cx="787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CFFCC"/>
                </a:solidFill>
              </a:rPr>
              <a:t>Sub-</a:t>
            </a:r>
          </a:p>
          <a:p>
            <a:r>
              <a:rPr lang="en-US" dirty="0" smtClean="0">
                <a:solidFill>
                  <a:srgbClr val="CCFFCC"/>
                </a:solidFill>
              </a:rPr>
              <a:t>library</a:t>
            </a:r>
            <a:endParaRPr lang="en-US" dirty="0">
              <a:solidFill>
                <a:srgbClr val="CC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777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Corner case </a:t>
            </a:r>
            <a:r>
              <a:rPr lang="en-US" dirty="0"/>
              <a:t>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This is correct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457200" y="3591020"/>
            <a:ext cx="3948386" cy="29621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 smtClean="0">
                <a:solidFill>
                  <a:schemeClr val="bg1"/>
                </a:solidFill>
              </a:rPr>
              <a:t>MPI process A</a:t>
            </a: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MPI_INIT </a:t>
            </a:r>
            <a:r>
              <a:rPr lang="en-US" dirty="0" smtClean="0">
                <a:solidFill>
                  <a:srgbClr val="FFFF00"/>
                </a:solidFill>
              </a:rPr>
              <a:t>// Open epoch 0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MPI_INIT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MPI_FINALIZE</a:t>
            </a:r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MPI_FINALIZE </a:t>
            </a:r>
            <a:r>
              <a:rPr lang="en-US" dirty="0" smtClean="0">
                <a:solidFill>
                  <a:srgbClr val="FFFF00"/>
                </a:solidFill>
              </a:rPr>
              <a:t>// Close epoch 0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exit(0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38414" y="3591020"/>
            <a:ext cx="3948386" cy="29621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 smtClean="0">
                <a:solidFill>
                  <a:schemeClr val="bg1"/>
                </a:solidFill>
              </a:rPr>
              <a:t>MPI process B</a:t>
            </a: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MPI_INIT </a:t>
            </a:r>
            <a:r>
              <a:rPr lang="en-US" dirty="0">
                <a:solidFill>
                  <a:srgbClr val="FFFF00"/>
                </a:solidFill>
              </a:rPr>
              <a:t>// Open epoch </a:t>
            </a:r>
            <a:r>
              <a:rPr lang="en-US" dirty="0" smtClean="0">
                <a:solidFill>
                  <a:srgbClr val="FFFF00"/>
                </a:solidFill>
              </a:rPr>
              <a:t>0</a:t>
            </a:r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MPI_FINALIZE</a:t>
            </a:r>
            <a:r>
              <a:rPr lang="en-US" dirty="0">
                <a:solidFill>
                  <a:srgbClr val="FFFF00"/>
                </a:solidFill>
              </a:rPr>
              <a:t>// Close epoch 0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exit(0)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089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accomplish the main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78972"/>
          </a:xfrm>
        </p:spPr>
        <p:txBody>
          <a:bodyPr>
            <a:normAutofit/>
          </a:bodyPr>
          <a:lstStyle/>
          <a:p>
            <a:r>
              <a:rPr lang="en-US" dirty="0" smtClean="0"/>
              <a:t>Any thread can call MPI_INIT at any time</a:t>
            </a:r>
          </a:p>
          <a:p>
            <a:pPr lvl="1"/>
            <a:r>
              <a:rPr lang="en-US" dirty="0" smtClean="0"/>
              <a:t>If a thread wants to use MPI, just call INIT</a:t>
            </a:r>
          </a:p>
          <a:p>
            <a:pPr lvl="1"/>
            <a:r>
              <a:rPr lang="en-US" dirty="0" smtClean="0"/>
              <a:t>Avoids issues of invoking MPI API before INIT</a:t>
            </a:r>
          </a:p>
        </p:txBody>
      </p:sp>
    </p:spTree>
    <p:extLst>
      <p:ext uri="{BB962C8B-B14F-4D97-AF65-F5344CB8AC3E}">
        <p14:creationId xmlns:p14="http://schemas.microsoft.com/office/powerpoint/2010/main" val="2101768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Corner case </a:t>
            </a:r>
            <a:r>
              <a:rPr lang="en-US" dirty="0"/>
              <a:t>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This is not</a:t>
            </a:r>
          </a:p>
          <a:p>
            <a:pPr lvl="1"/>
            <a:r>
              <a:rPr lang="en-US" dirty="0" smtClean="0"/>
              <a:t>“Doc, it hurts when I go like this…”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457200" y="3591020"/>
            <a:ext cx="3948386" cy="29621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 smtClean="0">
                <a:solidFill>
                  <a:schemeClr val="bg1"/>
                </a:solidFill>
              </a:rPr>
              <a:t>MPI process A</a:t>
            </a: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MPI_INIT </a:t>
            </a:r>
            <a:r>
              <a:rPr lang="en-US" dirty="0" smtClean="0">
                <a:solidFill>
                  <a:srgbClr val="FFFF00"/>
                </a:solidFill>
              </a:rPr>
              <a:t>// Open epoch 0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MPI_INIT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MPI_FINALIZE</a:t>
            </a:r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MPI_FINALIZE </a:t>
            </a:r>
            <a:r>
              <a:rPr lang="en-US" dirty="0" smtClean="0">
                <a:solidFill>
                  <a:srgbClr val="FFFF00"/>
                </a:solidFill>
              </a:rPr>
              <a:t>// Close epoch 0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exit(0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38414" y="3591020"/>
            <a:ext cx="3948386" cy="29621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 smtClean="0">
                <a:solidFill>
                  <a:schemeClr val="bg1"/>
                </a:solidFill>
              </a:rPr>
              <a:t>MPI process B</a:t>
            </a: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MPI_INIT </a:t>
            </a:r>
            <a:r>
              <a:rPr lang="en-US" dirty="0">
                <a:solidFill>
                  <a:srgbClr val="FFFF00"/>
                </a:solidFill>
              </a:rPr>
              <a:t>// Open epoch </a:t>
            </a:r>
            <a:r>
              <a:rPr lang="en-US" dirty="0" smtClean="0">
                <a:solidFill>
                  <a:srgbClr val="FFFF00"/>
                </a:solidFill>
              </a:rPr>
              <a:t>0</a:t>
            </a:r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MPI_FINALIZE </a:t>
            </a:r>
            <a:r>
              <a:rPr lang="en-US" dirty="0" smtClean="0">
                <a:solidFill>
                  <a:srgbClr val="FFFF00"/>
                </a:solidFill>
              </a:rPr>
              <a:t>/</a:t>
            </a:r>
            <a:r>
              <a:rPr lang="en-US" dirty="0">
                <a:solidFill>
                  <a:srgbClr val="FFFF00"/>
                </a:solidFill>
              </a:rPr>
              <a:t>/ Close epoch 0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MPI_INIT </a:t>
            </a:r>
            <a:r>
              <a:rPr lang="en-US" dirty="0">
                <a:solidFill>
                  <a:srgbClr val="FFFF00"/>
                </a:solidFill>
              </a:rPr>
              <a:t>// Open epoch </a:t>
            </a:r>
            <a:r>
              <a:rPr lang="en-US" dirty="0" smtClean="0">
                <a:solidFill>
                  <a:srgbClr val="FFFF00"/>
                </a:solidFill>
              </a:rPr>
              <a:t>1</a:t>
            </a:r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dirty="0">
                <a:solidFill>
                  <a:schemeClr val="bg1"/>
                </a:solidFill>
              </a:rPr>
              <a:t>MPI_FINALIZE </a:t>
            </a:r>
            <a:r>
              <a:rPr lang="en-US" dirty="0">
                <a:solidFill>
                  <a:srgbClr val="FFFF00"/>
                </a:solidFill>
              </a:rPr>
              <a:t>// Close epoch 1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exit(0)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3772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MPI epoch concept</a:t>
            </a:r>
          </a:p>
          <a:p>
            <a:r>
              <a:rPr lang="en-US" dirty="0" smtClean="0"/>
              <a:t>INIT</a:t>
            </a:r>
          </a:p>
          <a:p>
            <a:pPr lvl="1"/>
            <a:r>
              <a:rPr lang="en-US" dirty="0" smtClean="0"/>
              <a:t>Defined to be thread safe</a:t>
            </a:r>
          </a:p>
          <a:p>
            <a:pPr lvl="1"/>
            <a:r>
              <a:rPr lang="en-US" dirty="0" smtClean="0"/>
              <a:t>(Behaves as if) Increment ref count</a:t>
            </a:r>
          </a:p>
          <a:p>
            <a:pPr lvl="2"/>
            <a:r>
              <a:rPr lang="en-US" dirty="0" smtClean="0"/>
              <a:t>If ref count 1, collectively start new epoch</a:t>
            </a:r>
          </a:p>
          <a:p>
            <a:pPr lvl="2"/>
            <a:r>
              <a:rPr lang="en-US" dirty="0" smtClean="0"/>
              <a:t>Otherwise, local-only operation</a:t>
            </a:r>
          </a:p>
          <a:p>
            <a:r>
              <a:rPr lang="en-US" dirty="0" smtClean="0"/>
              <a:t>QUERY_THREAD / IS_THREAD_MAIN</a:t>
            </a:r>
          </a:p>
          <a:p>
            <a:pPr lvl="1"/>
            <a:r>
              <a:rPr lang="en-US" dirty="0" smtClean="0"/>
              <a:t>Defined to be thread safe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4663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Deprecate INITIALIZED and FINALIZED</a:t>
            </a:r>
          </a:p>
          <a:p>
            <a:pPr lvl="1"/>
            <a:r>
              <a:rPr lang="en-US" smtClean="0"/>
              <a:t>Inherently racy, </a:t>
            </a:r>
            <a:r>
              <a:rPr lang="en-US" dirty="0" smtClean="0"/>
              <a:t>not enough for stacked libraries</a:t>
            </a:r>
          </a:p>
          <a:p>
            <a:r>
              <a:rPr lang="en-US" dirty="0" smtClean="0"/>
              <a:t>FINALIZE</a:t>
            </a:r>
          </a:p>
          <a:p>
            <a:pPr lvl="1"/>
            <a:r>
              <a:rPr lang="en-US" dirty="0" smtClean="0"/>
              <a:t>Must be called as many times as INIT</a:t>
            </a:r>
          </a:p>
          <a:p>
            <a:pPr lvl="1"/>
            <a:r>
              <a:rPr lang="en-US" dirty="0" smtClean="0"/>
              <a:t>(Behaves as if) Decrement ref-count</a:t>
            </a:r>
          </a:p>
          <a:p>
            <a:pPr lvl="2"/>
            <a:r>
              <a:rPr lang="en-US" dirty="0" smtClean="0"/>
              <a:t>If went to 0, collectively close epoch</a:t>
            </a:r>
          </a:p>
          <a:p>
            <a:pPr lvl="2"/>
            <a:r>
              <a:rPr lang="en-US" dirty="0" smtClean="0"/>
              <a:t>Otherwise, local-only operation</a:t>
            </a:r>
          </a:p>
        </p:txBody>
      </p:sp>
    </p:spTree>
    <p:extLst>
      <p:ext uri="{BB962C8B-B14F-4D97-AF65-F5344CB8AC3E}">
        <p14:creationId xmlns:p14="http://schemas.microsoft.com/office/powerpoint/2010/main" val="2779163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Encompasses three related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Thread safe INIT / FINALIZE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Nested INIT / FINALIZE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Re-initialization of </a:t>
            </a:r>
            <a:r>
              <a:rPr lang="en-US" dirty="0" smtClean="0"/>
              <a:t>MPI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(for brevity, only mentioning INIT in these slides,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but everything also applies to INIT_THREAD)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136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definition: MPI epoch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108903"/>
          </a:xfrm>
        </p:spPr>
        <p:txBody>
          <a:bodyPr>
            <a:normAutofit/>
          </a:bodyPr>
          <a:lstStyle/>
          <a:p>
            <a:r>
              <a:rPr lang="en-US" dirty="0" smtClean="0"/>
              <a:t>Current text phrasing:</a:t>
            </a:r>
          </a:p>
          <a:p>
            <a:pPr lvl="1"/>
            <a:r>
              <a:rPr lang="en-US" dirty="0" smtClean="0"/>
              <a:t>“Before MPI_INIT is called…”</a:t>
            </a:r>
          </a:p>
          <a:p>
            <a:pPr lvl="1"/>
            <a:r>
              <a:rPr lang="en-US" dirty="0" smtClean="0"/>
              <a:t>“After MPI_FINALIZE is called…”</a:t>
            </a:r>
          </a:p>
          <a:p>
            <a:r>
              <a:rPr lang="en-US" dirty="0" smtClean="0"/>
              <a:t>Need to re-spin this language</a:t>
            </a:r>
          </a:p>
          <a:p>
            <a:pPr lvl="1"/>
            <a:r>
              <a:rPr lang="en-US" dirty="0" smtClean="0"/>
              <a:t>MPI “epoch”: between initialization and finalization</a:t>
            </a:r>
          </a:p>
          <a:p>
            <a:pPr lvl="1"/>
            <a:r>
              <a:rPr lang="en-US" dirty="0" smtClean="0"/>
              <a:t>You are either inside or outside of an epoch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937738" y="5580585"/>
            <a:ext cx="7655035" cy="0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962625" y="5476214"/>
            <a:ext cx="0" cy="2532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127991" y="5476214"/>
            <a:ext cx="0" cy="2532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62000" y="5224055"/>
            <a:ext cx="649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434275" y="5121948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MPI_INIT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336882" y="5121948"/>
            <a:ext cx="1497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MPI_FINALIZE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886200" y="6182528"/>
            <a:ext cx="1372416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Inside epoch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" name="Left Brace 25"/>
          <p:cNvSpPr/>
          <p:nvPr/>
        </p:nvSpPr>
        <p:spPr>
          <a:xfrm rot="16200000">
            <a:off x="1770489" y="5021638"/>
            <a:ext cx="381000" cy="1922891"/>
          </a:xfrm>
          <a:prstGeom prst="leftBrace">
            <a:avLst>
              <a:gd name="adj1" fmla="val 8333"/>
              <a:gd name="adj2" fmla="val 5113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Left Brace 26"/>
          <p:cNvSpPr/>
          <p:nvPr/>
        </p:nvSpPr>
        <p:spPr>
          <a:xfrm rot="16200000">
            <a:off x="6965019" y="5000086"/>
            <a:ext cx="381000" cy="1966639"/>
          </a:xfrm>
          <a:prstGeom prst="leftBrace">
            <a:avLst>
              <a:gd name="adj1" fmla="val 8333"/>
              <a:gd name="adj2" fmla="val 5113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Left Brace 21"/>
          <p:cNvSpPr/>
          <p:nvPr/>
        </p:nvSpPr>
        <p:spPr>
          <a:xfrm rot="16200000">
            <a:off x="4354808" y="4397676"/>
            <a:ext cx="381000" cy="3165366"/>
          </a:xfrm>
          <a:prstGeom prst="leftBrace">
            <a:avLst>
              <a:gd name="adj1" fmla="val 8333"/>
              <a:gd name="adj2" fmla="val 5113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1187720" y="6183198"/>
            <a:ext cx="1544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Outside epoch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379422" y="6183868"/>
            <a:ext cx="1544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Outside epoch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862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Deprecate INITIALIZED and FINALIZED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</a:t>
            </a:r>
            <a:r>
              <a:rPr lang="en-US" dirty="0" smtClean="0"/>
              <a:t>ased on the </a:t>
            </a:r>
            <a:r>
              <a:rPr lang="en-US" i="1" dirty="0" smtClean="0"/>
              <a:t>first</a:t>
            </a:r>
            <a:r>
              <a:rPr lang="en-US" dirty="0" smtClean="0"/>
              <a:t> initialization / finalization</a:t>
            </a:r>
          </a:p>
          <a:p>
            <a:pPr lvl="1"/>
            <a:r>
              <a:rPr lang="en-US" dirty="0" smtClean="0"/>
              <a:t>Also: Inherently racy with multiple threads</a:t>
            </a:r>
          </a:p>
          <a:p>
            <a:pPr lvl="1"/>
            <a:r>
              <a:rPr lang="en-US" dirty="0" smtClean="0"/>
              <a:t>Bottom line: libraries need their own state to know if MPI </a:t>
            </a:r>
            <a:r>
              <a:rPr lang="en-US" i="1" dirty="0" smtClean="0"/>
              <a:t>and</a:t>
            </a:r>
            <a:r>
              <a:rPr lang="en-US" dirty="0" smtClean="0"/>
              <a:t> their own local state is valid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937738" y="4819925"/>
            <a:ext cx="7655035" cy="0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962625" y="4715554"/>
            <a:ext cx="0" cy="2532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434275" y="4363740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MPI_INIT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6127991" y="4715554"/>
            <a:ext cx="0" cy="2532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336882" y="4363740"/>
            <a:ext cx="1497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MPI_FINALIZE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 rot="19902052">
            <a:off x="237100" y="4055859"/>
            <a:ext cx="808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MPI-3: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408606" y="4701540"/>
            <a:ext cx="2172138" cy="861060"/>
            <a:chOff x="213763" y="4295960"/>
            <a:chExt cx="2172138" cy="861060"/>
          </a:xfrm>
        </p:grpSpPr>
        <p:sp>
          <p:nvSpPr>
            <p:cNvPr id="18" name="Rectangle 17"/>
            <p:cNvSpPr/>
            <p:nvPr/>
          </p:nvSpPr>
          <p:spPr>
            <a:xfrm>
              <a:off x="213763" y="4549225"/>
              <a:ext cx="2172138" cy="59378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37818" y="4510689"/>
              <a:ext cx="186676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INITIALIZED: </a:t>
              </a:r>
              <a:r>
                <a:rPr lang="en-US" dirty="0" smtClean="0">
                  <a:solidFill>
                    <a:srgbClr val="FF0000"/>
                  </a:solidFill>
                </a:rPr>
                <a:t>false</a:t>
              </a:r>
            </a:p>
            <a:p>
              <a:pPr algn="ctr"/>
              <a:r>
                <a:rPr lang="en-US" dirty="0" smtClean="0"/>
                <a:t>FINALIZED: </a:t>
              </a:r>
              <a:r>
                <a:rPr lang="en-US" dirty="0" smtClean="0">
                  <a:solidFill>
                    <a:srgbClr val="FF0000"/>
                  </a:solidFill>
                </a:rPr>
                <a:t>false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1299832" y="4295960"/>
              <a:ext cx="0" cy="25326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3490975" y="4687526"/>
            <a:ext cx="2172138" cy="861060"/>
            <a:chOff x="213763" y="4295960"/>
            <a:chExt cx="2172138" cy="861060"/>
          </a:xfrm>
        </p:grpSpPr>
        <p:sp>
          <p:nvSpPr>
            <p:cNvPr id="21" name="Rectangle 20"/>
            <p:cNvSpPr/>
            <p:nvPr/>
          </p:nvSpPr>
          <p:spPr>
            <a:xfrm>
              <a:off x="213763" y="4549225"/>
              <a:ext cx="2172138" cy="59378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03754" y="4510689"/>
              <a:ext cx="178009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INITIALIZED: </a:t>
              </a:r>
              <a:r>
                <a:rPr lang="en-US" dirty="0" smtClean="0">
                  <a:solidFill>
                    <a:srgbClr val="008000"/>
                  </a:solidFill>
                </a:rPr>
                <a:t>true</a:t>
              </a:r>
            </a:p>
            <a:p>
              <a:pPr algn="ctr"/>
              <a:r>
                <a:rPr lang="en-US" dirty="0" smtClean="0"/>
                <a:t>FINALIZED: </a:t>
              </a:r>
              <a:r>
                <a:rPr lang="en-US" dirty="0" smtClean="0">
                  <a:solidFill>
                    <a:srgbClr val="FF0000"/>
                  </a:solidFill>
                </a:rPr>
                <a:t>false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1299832" y="4295960"/>
              <a:ext cx="0" cy="25326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6573344" y="4673512"/>
            <a:ext cx="2172138" cy="861060"/>
            <a:chOff x="213763" y="4295960"/>
            <a:chExt cx="2172138" cy="861060"/>
          </a:xfrm>
        </p:grpSpPr>
        <p:sp>
          <p:nvSpPr>
            <p:cNvPr id="25" name="Rectangle 24"/>
            <p:cNvSpPr/>
            <p:nvPr/>
          </p:nvSpPr>
          <p:spPr>
            <a:xfrm>
              <a:off x="213763" y="4549225"/>
              <a:ext cx="2172138" cy="59378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83015" y="4510689"/>
              <a:ext cx="182157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INITIALIZED: </a:t>
              </a:r>
              <a:r>
                <a:rPr lang="en-US" dirty="0" smtClean="0">
                  <a:solidFill>
                    <a:srgbClr val="008000"/>
                  </a:solidFill>
                </a:rPr>
                <a:t>true</a:t>
              </a:r>
            </a:p>
            <a:p>
              <a:pPr algn="ctr"/>
              <a:r>
                <a:rPr lang="en-US" dirty="0" smtClean="0"/>
                <a:t>FINALIZED: </a:t>
              </a:r>
              <a:r>
                <a:rPr lang="en-US" dirty="0" smtClean="0">
                  <a:solidFill>
                    <a:srgbClr val="008000"/>
                  </a:solidFill>
                </a:rPr>
                <a:t>true</a:t>
              </a:r>
              <a:endParaRPr lang="en-US" dirty="0">
                <a:solidFill>
                  <a:srgbClr val="008000"/>
                </a:solidFill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1299832" y="4295960"/>
              <a:ext cx="0" cy="25326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TextBox 45"/>
          <p:cNvSpPr txBox="1"/>
          <p:nvPr/>
        </p:nvSpPr>
        <p:spPr>
          <a:xfrm>
            <a:off x="762000" y="4463395"/>
            <a:ext cx="649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968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INIT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Defined to be thread safe</a:t>
            </a:r>
          </a:p>
          <a:p>
            <a:pPr lvl="1"/>
            <a:r>
              <a:rPr lang="en-US" dirty="0" smtClean="0"/>
              <a:t>Any thread can call INIT at any time</a:t>
            </a:r>
          </a:p>
          <a:p>
            <a:pPr lvl="1"/>
            <a:r>
              <a:rPr lang="en-US" dirty="0" smtClean="0"/>
              <a:t>…regardless of resulting MPI thread level</a:t>
            </a:r>
          </a:p>
          <a:p>
            <a:pPr lvl="1"/>
            <a:r>
              <a:rPr lang="en-US" dirty="0" smtClean="0"/>
              <a:t>…regardless of whether in MPI epoch or not</a:t>
            </a:r>
          </a:p>
        </p:txBody>
      </p:sp>
    </p:spTree>
    <p:extLst>
      <p:ext uri="{BB962C8B-B14F-4D97-AF65-F5344CB8AC3E}">
        <p14:creationId xmlns:p14="http://schemas.microsoft.com/office/powerpoint/2010/main" val="1748905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INIT Behavior: Consequences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73869"/>
          </a:xfrm>
        </p:spPr>
        <p:txBody>
          <a:bodyPr>
            <a:normAutofit/>
          </a:bodyPr>
          <a:lstStyle/>
          <a:p>
            <a:r>
              <a:rPr lang="en-US" dirty="0" smtClean="0"/>
              <a:t>Behave as if all calls to INIT increment internal ref count</a:t>
            </a:r>
          </a:p>
          <a:p>
            <a:r>
              <a:rPr lang="en-US" dirty="0" smtClean="0"/>
              <a:t>If MPI is not currently initialized</a:t>
            </a:r>
          </a:p>
          <a:p>
            <a:pPr lvl="1"/>
            <a:r>
              <a:rPr lang="en-US" dirty="0" smtClean="0"/>
              <a:t>Initialize MPI / start a new MPI epoch</a:t>
            </a:r>
          </a:p>
          <a:p>
            <a:pPr lvl="1"/>
            <a:r>
              <a:rPr lang="en-US" dirty="0" smtClean="0"/>
              <a:t>This can happen multiple times in a process</a:t>
            </a:r>
          </a:p>
          <a:p>
            <a:r>
              <a:rPr lang="en-US" dirty="0" smtClean="0"/>
              <a:t>Local-only operation </a:t>
            </a:r>
            <a:r>
              <a:rPr lang="en-US" dirty="0"/>
              <a:t>if MPI is already </a:t>
            </a:r>
            <a:r>
              <a:rPr lang="en-US" dirty="0" smtClean="0"/>
              <a:t>initialized (aside from ref count increment)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977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INIT Behavior: Consequences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multiple threads call INIT simultaneously</a:t>
            </a:r>
          </a:p>
          <a:p>
            <a:pPr lvl="1"/>
            <a:r>
              <a:rPr lang="en-US" dirty="0" smtClean="0"/>
              <a:t>The “first” call will actually initialize MPI</a:t>
            </a:r>
          </a:p>
          <a:p>
            <a:pPr lvl="1"/>
            <a:r>
              <a:rPr lang="en-US" dirty="0" smtClean="0"/>
              <a:t>Rest will block until MPI is actually initialized</a:t>
            </a:r>
          </a:p>
          <a:p>
            <a:r>
              <a:rPr lang="en-US" dirty="0" smtClean="0"/>
              <a:t>High quality implementation will allow different thread levels in different epochs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77225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1888</TotalTime>
  <Words>1454</Words>
  <Application>Microsoft Macintosh PowerPoint</Application>
  <PresentationFormat>On-screen Show (4:3)</PresentationFormat>
  <Paragraphs>341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INIT and FINALIZE issues  Madrid, September 2013</vt:lpstr>
      <vt:lpstr>Main goal</vt:lpstr>
      <vt:lpstr>How to accomplish the main goal</vt:lpstr>
      <vt:lpstr>Encompasses three related topics</vt:lpstr>
      <vt:lpstr>New definition: MPI epoch</vt:lpstr>
      <vt:lpstr>Deprecate INITIALIZED and FINALIZED</vt:lpstr>
      <vt:lpstr>New INIT Behavior</vt:lpstr>
      <vt:lpstr>New INIT Behavior: Consequences</vt:lpstr>
      <vt:lpstr>New INIT Behavior: Consequences</vt:lpstr>
      <vt:lpstr>New INIT Behavior: Consequences</vt:lpstr>
      <vt:lpstr>New FINALIZE Behavior</vt:lpstr>
      <vt:lpstr>New FINALIZE Behavior: Consequences</vt:lpstr>
      <vt:lpstr>Collective Behavior</vt:lpstr>
      <vt:lpstr>Outside of the MPI epoch</vt:lpstr>
      <vt:lpstr>Main thread</vt:lpstr>
      <vt:lpstr>QUERY_THREAD / IS_THREAD_MAIN</vt:lpstr>
      <vt:lpstr>INITIALIZED / FINALIZED</vt:lpstr>
      <vt:lpstr>Corner case 1</vt:lpstr>
      <vt:lpstr>Corner case 1</vt:lpstr>
      <vt:lpstr>Corner case 2</vt:lpstr>
      <vt:lpstr>Low quality implementations</vt:lpstr>
      <vt:lpstr>High quality implementations</vt:lpstr>
      <vt:lpstr>Corner case 3</vt:lpstr>
      <vt:lpstr>Corner case 3</vt:lpstr>
      <vt:lpstr>Corner case 3</vt:lpstr>
      <vt:lpstr>Corner case 4</vt:lpstr>
      <vt:lpstr>Corner case 5</vt:lpstr>
      <vt:lpstr>Corner case 5.1</vt:lpstr>
      <vt:lpstr>Corner case 6</vt:lpstr>
      <vt:lpstr>Corner case 6</vt:lpstr>
      <vt:lpstr>Summary</vt:lpstr>
      <vt:lpstr>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Squyres</dc:creator>
  <cp:lastModifiedBy>Jeff Squyres</cp:lastModifiedBy>
  <cp:revision>270</cp:revision>
  <dcterms:created xsi:type="dcterms:W3CDTF">2013-06-17T16:40:58Z</dcterms:created>
  <dcterms:modified xsi:type="dcterms:W3CDTF">2013-08-26T17:01:19Z</dcterms:modified>
</cp:coreProperties>
</file>