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 id="263" r:id="rId7"/>
    <p:sldId id="258" r:id="rId8"/>
    <p:sldId id="264" r:id="rId9"/>
    <p:sldId id="265" r:id="rId10"/>
    <p:sldId id="267" r:id="rId11"/>
    <p:sldId id="266"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9FE867-6D93-4C58-A4A8-4F4120148C35}" type="datetimeFigureOut">
              <a:rPr lang="en-US" smtClean="0"/>
              <a:t>3/9/2010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FE867-6D93-4C58-A4A8-4F4120148C35}" type="datetimeFigureOut">
              <a:rPr lang="en-US" smtClean="0"/>
              <a:t>3/9/2010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FE867-6D93-4C58-A4A8-4F4120148C35}" type="datetimeFigureOut">
              <a:rPr lang="en-US" smtClean="0"/>
              <a:t>3/9/2010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FE867-6D93-4C58-A4A8-4F4120148C35}" type="datetimeFigureOut">
              <a:rPr lang="en-US" smtClean="0"/>
              <a:t>3/9/2010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FE867-6D93-4C58-A4A8-4F4120148C35}" type="datetimeFigureOut">
              <a:rPr lang="en-US" smtClean="0"/>
              <a:t>3/9/2010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9FE867-6D93-4C58-A4A8-4F4120148C35}" type="datetimeFigureOut">
              <a:rPr lang="en-US" smtClean="0"/>
              <a:t>3/9/2010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9FE867-6D93-4C58-A4A8-4F4120148C35}" type="datetimeFigureOut">
              <a:rPr lang="en-US" smtClean="0"/>
              <a:t>3/9/2010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9FE867-6D93-4C58-A4A8-4F4120148C35}" type="datetimeFigureOut">
              <a:rPr lang="en-US" smtClean="0"/>
              <a:t>3/9/2010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FE867-6D93-4C58-A4A8-4F4120148C35}" type="datetimeFigureOut">
              <a:rPr lang="en-US" smtClean="0"/>
              <a:t>3/9/2010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FE867-6D93-4C58-A4A8-4F4120148C35}" type="datetimeFigureOut">
              <a:rPr lang="en-US" smtClean="0"/>
              <a:t>3/9/2010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FE867-6D93-4C58-A4A8-4F4120148C35}" type="datetimeFigureOut">
              <a:rPr lang="en-US" smtClean="0"/>
              <a:t>3/9/2010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150A9-70A3-4474-9308-29BE60E540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FE867-6D93-4C58-A4A8-4F4120148C35}" type="datetimeFigureOut">
              <a:rPr lang="en-US" smtClean="0"/>
              <a:t>3/9/2010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150A9-70A3-4474-9308-29BE60E540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Backward Compatibility WG</a:t>
            </a:r>
            <a:endParaRPr lang="en-US" dirty="0"/>
          </a:p>
        </p:txBody>
      </p:sp>
      <p:sp>
        <p:nvSpPr>
          <p:cNvPr id="3" name="Subtitle 2"/>
          <p:cNvSpPr>
            <a:spLocks noGrp="1"/>
          </p:cNvSpPr>
          <p:nvPr>
            <p:ph type="subTitle" idx="1"/>
          </p:nvPr>
        </p:nvSpPr>
        <p:spPr/>
        <p:txBody>
          <a:bodyPr/>
          <a:lstStyle/>
          <a:p>
            <a:r>
              <a:rPr lang="en-US" dirty="0" smtClean="0"/>
              <a:t>3/9/2010 update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MPI_Count</a:t>
            </a:r>
            <a:endParaRPr lang="en-US" dirty="0"/>
          </a:p>
        </p:txBody>
      </p:sp>
      <p:sp>
        <p:nvSpPr>
          <p:cNvPr id="3" name="Content Placeholder 2"/>
          <p:cNvSpPr>
            <a:spLocks noGrp="1"/>
          </p:cNvSpPr>
          <p:nvPr>
            <p:ph idx="1"/>
          </p:nvPr>
        </p:nvSpPr>
        <p:spPr/>
        <p:txBody>
          <a:bodyPr>
            <a:normAutofit lnSpcReduction="10000"/>
          </a:bodyPr>
          <a:lstStyle/>
          <a:p>
            <a:r>
              <a:rPr lang="en-US" dirty="0" smtClean="0"/>
              <a:t> Consensus (? Trusting Jeff S.’s report as I wasn’t here) on </a:t>
            </a:r>
            <a:r>
              <a:rPr lang="en-US" dirty="0" err="1" smtClean="0"/>
              <a:t>MPI_Count</a:t>
            </a:r>
            <a:r>
              <a:rPr lang="en-US" dirty="0" smtClean="0"/>
              <a:t>:</a:t>
            </a:r>
          </a:p>
          <a:p>
            <a:pPr>
              <a:buNone/>
            </a:pPr>
            <a:endParaRPr lang="en-US" dirty="0" smtClean="0"/>
          </a:p>
          <a:p>
            <a:pPr lvl="1"/>
            <a:r>
              <a:rPr lang="en-US" dirty="0" smtClean="0"/>
              <a:t>Change API’s only for MPIO functions</a:t>
            </a:r>
          </a:p>
          <a:p>
            <a:pPr lvl="1"/>
            <a:r>
              <a:rPr lang="en-US" dirty="0" smtClean="0"/>
              <a:t>Related querying functions must be changed as well.</a:t>
            </a:r>
          </a:p>
          <a:p>
            <a:pPr lvl="1"/>
            <a:r>
              <a:rPr lang="en-US" dirty="0" smtClean="0"/>
              <a:t>New functions to use </a:t>
            </a:r>
            <a:r>
              <a:rPr lang="en-US" dirty="0" err="1" smtClean="0"/>
              <a:t>MPI_Count</a:t>
            </a:r>
            <a:endParaRPr lang="en-US" dirty="0" smtClean="0"/>
          </a:p>
          <a:p>
            <a:pPr lvl="1"/>
            <a:r>
              <a:rPr lang="en-US" dirty="0" smtClean="0"/>
              <a:t>Must be at least 32-bit (signed)</a:t>
            </a:r>
          </a:p>
          <a:p>
            <a:pPr lvl="1"/>
            <a:r>
              <a:rPr lang="en-US" dirty="0" smtClean="0"/>
              <a:t>Integer assignable (like </a:t>
            </a:r>
            <a:r>
              <a:rPr lang="en-US" dirty="0" err="1" smtClean="0"/>
              <a:t>MPI_Aint</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Text</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a:lnSpc>
                <a:spcPct val="120000"/>
              </a:lnSpc>
              <a:buNone/>
            </a:pPr>
            <a:r>
              <a:rPr lang="en-US" sz="1800" dirty="0" smtClean="0"/>
              <a:t>	The MPI-2.2 standard uses an </a:t>
            </a:r>
            <a:r>
              <a:rPr lang="en-US" sz="1800" dirty="0" err="1" smtClean="0"/>
              <a:t>int</a:t>
            </a:r>
            <a:r>
              <a:rPr lang="en-US" sz="1800" dirty="0" smtClean="0"/>
              <a:t> in C and an INTEGER in Fortran for MPI function arguments which communicate a number of data type elements between the caller and the MPI library. Examples include </a:t>
            </a:r>
            <a:r>
              <a:rPr lang="en-US" sz="1800" dirty="0" err="1" smtClean="0"/>
              <a:t>MPI_Send</a:t>
            </a:r>
            <a:r>
              <a:rPr lang="en-US" sz="1800" dirty="0" smtClean="0"/>
              <a:t>, </a:t>
            </a:r>
            <a:r>
              <a:rPr lang="en-US" sz="1800" dirty="0" err="1" smtClean="0"/>
              <a:t>MPI_Get_Count</a:t>
            </a:r>
            <a:r>
              <a:rPr lang="en-US" sz="1800" dirty="0" smtClean="0"/>
              <a:t>, </a:t>
            </a:r>
            <a:r>
              <a:rPr lang="en-US" sz="1800" dirty="0" err="1" smtClean="0"/>
              <a:t>MPI_Pack</a:t>
            </a:r>
            <a:r>
              <a:rPr lang="en-US" sz="1800" dirty="0" smtClean="0"/>
              <a:t>, </a:t>
            </a:r>
            <a:r>
              <a:rPr lang="en-US" sz="1800" dirty="0" err="1" smtClean="0"/>
              <a:t>MPI_Type_contiguous</a:t>
            </a:r>
            <a:r>
              <a:rPr lang="en-US" sz="1800" dirty="0" smtClean="0"/>
              <a:t> and </a:t>
            </a:r>
            <a:r>
              <a:rPr lang="en-US" sz="1800" dirty="0" err="1" smtClean="0"/>
              <a:t>MPI_File_write</a:t>
            </a:r>
            <a:r>
              <a:rPr lang="en-US" sz="1800" dirty="0" smtClean="0"/>
              <a:t>. The use of a signed 32-bit integer value limits the range of counts to values less than or equal to 2,147,483,648. As computing systems have grown in size, there are occasionally situations which require sending larger counts than allowed by a signed 32-bit integer. To accommodate such use, all new API's introduced in the MPI-3 standard that communicate the concept of a "count" will accept the type </a:t>
            </a:r>
            <a:r>
              <a:rPr lang="en-US" sz="1800" dirty="0" err="1" smtClean="0"/>
              <a:t>MPI_Count</a:t>
            </a:r>
            <a:r>
              <a:rPr lang="en-US" sz="1800" dirty="0" smtClean="0"/>
              <a:t>. The implementation of </a:t>
            </a:r>
            <a:r>
              <a:rPr lang="en-US" sz="1800" dirty="0" err="1" smtClean="0"/>
              <a:t>MPI_Count</a:t>
            </a:r>
            <a:r>
              <a:rPr lang="en-US" sz="1800" dirty="0" smtClean="0"/>
              <a:t> is determined by the MPI implementation with the restriction that it must be minimally capable of storing values from 0 to 2,147,483,648. Like </a:t>
            </a:r>
            <a:r>
              <a:rPr lang="en-US" sz="1800" dirty="0" err="1" smtClean="0"/>
              <a:t>MPI_Aint</a:t>
            </a:r>
            <a:r>
              <a:rPr lang="en-US" sz="1800" dirty="0" smtClean="0"/>
              <a:t>, </a:t>
            </a:r>
            <a:r>
              <a:rPr lang="en-US" sz="1800" dirty="0" err="1" smtClean="0"/>
              <a:t>MPI_Count</a:t>
            </a:r>
            <a:r>
              <a:rPr lang="en-US" sz="1800" dirty="0" smtClean="0"/>
              <a:t> must be capable of being assigned unsigned integer values. The MPI implementation should document the maximum integer value which can be assigned to </a:t>
            </a:r>
            <a:r>
              <a:rPr lang="en-US" sz="1800" dirty="0" err="1" smtClean="0"/>
              <a:t>MPI_Count</a:t>
            </a:r>
            <a:r>
              <a:rPr lang="en-US" sz="1800" dirty="0" smtClean="0"/>
              <a:t> for that implementation. </a:t>
            </a:r>
            <a:endParaRPr lang="en-US" sz="1800" dirty="0"/>
          </a:p>
        </p:txBody>
      </p:sp>
      <p:sp>
        <p:nvSpPr>
          <p:cNvPr id="4" name="TextBox 3"/>
          <p:cNvSpPr txBox="1"/>
          <p:nvPr/>
        </p:nvSpPr>
        <p:spPr>
          <a:xfrm>
            <a:off x="1600200" y="6324600"/>
            <a:ext cx="6781800" cy="369332"/>
          </a:xfrm>
          <a:prstGeom prst="rect">
            <a:avLst/>
          </a:prstGeom>
          <a:noFill/>
        </p:spPr>
        <p:txBody>
          <a:bodyPr wrap="square" rtlCol="0">
            <a:spAutoFit/>
          </a:bodyPr>
          <a:lstStyle/>
          <a:p>
            <a:r>
              <a:rPr lang="en-US" dirty="0" smtClean="0">
                <a:solidFill>
                  <a:srgbClr val="FF0000"/>
                </a:solidFill>
              </a:rPr>
              <a:t>Feedback: change 2</a:t>
            </a:r>
            <a:r>
              <a:rPr lang="en-US" baseline="30000" dirty="0" smtClean="0">
                <a:solidFill>
                  <a:srgbClr val="FF0000"/>
                </a:solidFill>
              </a:rPr>
              <a:t>nd</a:t>
            </a:r>
            <a:r>
              <a:rPr lang="en-US" dirty="0" smtClean="0">
                <a:solidFill>
                  <a:srgbClr val="FF0000"/>
                </a:solidFill>
              </a:rPr>
              <a:t> to last sentence to reference “integer base type” </a:t>
            </a:r>
            <a:endParaRPr lang="en-US" dirty="0">
              <a:solidFill>
                <a:srgbClr val="FF0000"/>
              </a:solidFill>
            </a:endParaRPr>
          </a:p>
        </p:txBody>
      </p:sp>
      <p:sp>
        <p:nvSpPr>
          <p:cNvPr id="5" name="TextBox 4"/>
          <p:cNvSpPr txBox="1"/>
          <p:nvPr/>
        </p:nvSpPr>
        <p:spPr>
          <a:xfrm>
            <a:off x="6172200" y="457200"/>
            <a:ext cx="2590800" cy="923330"/>
          </a:xfrm>
          <a:prstGeom prst="rect">
            <a:avLst/>
          </a:prstGeom>
          <a:noFill/>
        </p:spPr>
        <p:txBody>
          <a:bodyPr wrap="square" rtlCol="0">
            <a:spAutoFit/>
          </a:bodyPr>
          <a:lstStyle/>
          <a:p>
            <a:r>
              <a:rPr lang="en-US" dirty="0" smtClean="0">
                <a:solidFill>
                  <a:srgbClr val="FF0000"/>
                </a:solidFill>
              </a:rPr>
              <a:t>Feedback: </a:t>
            </a:r>
            <a:r>
              <a:rPr lang="en-US" dirty="0" err="1" smtClean="0">
                <a:solidFill>
                  <a:srgbClr val="FF0000"/>
                </a:solidFill>
              </a:rPr>
              <a:t>MPI_Get_Count</a:t>
            </a:r>
            <a:r>
              <a:rPr lang="en-US" dirty="0" smtClean="0">
                <a:solidFill>
                  <a:srgbClr val="FF0000"/>
                </a:solidFill>
              </a:rPr>
              <a:t> -&gt; </a:t>
            </a:r>
            <a:r>
              <a:rPr lang="en-US" dirty="0" err="1" smtClean="0">
                <a:solidFill>
                  <a:srgbClr val="FF0000"/>
                </a:solidFill>
              </a:rPr>
              <a:t>MPI_Get_count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Text</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lnSpc>
                <a:spcPct val="120000"/>
              </a:lnSpc>
              <a:buNone/>
            </a:pPr>
            <a:r>
              <a:rPr lang="en-US" sz="1800" dirty="0" smtClean="0"/>
              <a:t>	</a:t>
            </a:r>
            <a:r>
              <a:rPr lang="en-US" sz="1800" dirty="0" smtClean="0"/>
              <a:t>In order to change the API for all calls which could possibly make use of </a:t>
            </a:r>
            <a:r>
              <a:rPr lang="en-US" sz="1800" dirty="0" err="1" smtClean="0"/>
              <a:t>MPI_Count</a:t>
            </a:r>
            <a:r>
              <a:rPr lang="en-US" sz="1800" dirty="0" smtClean="0"/>
              <a:t>, name differentiation is necessary to allow for compatibility with existing MPI application code. This is particularly true when the API takes a pointer to memory which is intended to hold a count such as </a:t>
            </a:r>
            <a:r>
              <a:rPr lang="en-US" sz="1800" dirty="0" err="1" smtClean="0"/>
              <a:t>MPI_Get_count</a:t>
            </a:r>
            <a:r>
              <a:rPr lang="en-US" sz="1800" dirty="0" smtClean="0"/>
              <a:t>. Introducing name variations of existing functions is deemed costly in terms of the total number of API's that must be maintained, tested and documented. Therefore, existing MPI functions are being updated only when a clear need is evident. The MPI-3 standard changes the API's of MPI IO related functions which use a count argument. In addition, this requires that routines used to access values with </a:t>
            </a:r>
            <a:r>
              <a:rPr lang="en-US" sz="1800" dirty="0" err="1" smtClean="0"/>
              <a:t>MPI_Status</a:t>
            </a:r>
            <a:r>
              <a:rPr lang="en-US" sz="1800" dirty="0" smtClean="0"/>
              <a:t> also be changed. These API changes are being handled as described in the section "Handling of API changes". The following new API's are being introduced which us </a:t>
            </a:r>
            <a:r>
              <a:rPr lang="en-US" sz="1800" dirty="0" err="1" smtClean="0"/>
              <a:t>MPI_Count</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changed</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endParaRPr lang="en-US" sz="1800" dirty="0"/>
          </a:p>
          <a:p>
            <a:endParaRPr lang="en-US" sz="1800" dirty="0" smtClean="0"/>
          </a:p>
          <a:p>
            <a:r>
              <a:rPr lang="en-US" sz="2000" dirty="0" smtClean="0"/>
              <a:t>MPIO API’s</a:t>
            </a:r>
          </a:p>
          <a:p>
            <a:r>
              <a:rPr lang="en-US" sz="2000" dirty="0" smtClean="0"/>
              <a:t>The following additional API’s:	</a:t>
            </a:r>
          </a:p>
          <a:p>
            <a:pPr lvl="2"/>
            <a:r>
              <a:rPr lang="en-US" sz="1800" dirty="0" err="1" smtClean="0"/>
              <a:t>MPI_Status_set_elements</a:t>
            </a:r>
            <a:endParaRPr lang="en-US" sz="1800" dirty="0" smtClean="0"/>
          </a:p>
          <a:p>
            <a:pPr lvl="2"/>
            <a:r>
              <a:rPr lang="en-US" sz="1800" dirty="0" err="1" smtClean="0"/>
              <a:t>MPI_Get_count</a:t>
            </a:r>
            <a:endParaRPr lang="en-US" sz="1800" dirty="0" smtClean="0"/>
          </a:p>
          <a:p>
            <a:pPr lvl="2"/>
            <a:r>
              <a:rPr lang="en-US" sz="1800" dirty="0" err="1" smtClean="0"/>
              <a:t>MPI_Get_elements</a:t>
            </a:r>
            <a:endParaRPr lang="en-US" sz="1800" dirty="0" smtClean="0"/>
          </a:p>
          <a:p>
            <a:pPr>
              <a:lnSpc>
                <a:spcPct val="120000"/>
              </a:lnSpc>
              <a:buNone/>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Advice to ticket authors</a:t>
            </a:r>
            <a:endParaRPr lang="en-US" dirty="0"/>
          </a:p>
        </p:txBody>
      </p:sp>
      <p:sp>
        <p:nvSpPr>
          <p:cNvPr id="3" name="Content Placeholder 2"/>
          <p:cNvSpPr>
            <a:spLocks noGrp="1"/>
          </p:cNvSpPr>
          <p:nvPr>
            <p:ph idx="1"/>
          </p:nvPr>
        </p:nvSpPr>
        <p:spPr/>
        <p:txBody>
          <a:bodyPr/>
          <a:lstStyle/>
          <a:p>
            <a:r>
              <a:rPr lang="en-US" dirty="0" smtClean="0"/>
              <a:t>In progress</a:t>
            </a:r>
          </a:p>
          <a:p>
            <a:r>
              <a:rPr lang="en-US" dirty="0" smtClean="0"/>
              <a:t>What should this cover?</a:t>
            </a:r>
          </a:p>
          <a:p>
            <a:r>
              <a:rPr lang="en-US" dirty="0" smtClean="0"/>
              <a:t>Recommendations vs. watchdog group</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Efforts</a:t>
            </a:r>
            <a:endParaRPr lang="en-US" dirty="0"/>
          </a:p>
        </p:txBody>
      </p:sp>
      <p:sp>
        <p:nvSpPr>
          <p:cNvPr id="3" name="Content Placeholder 2"/>
          <p:cNvSpPr>
            <a:spLocks noGrp="1"/>
          </p:cNvSpPr>
          <p:nvPr>
            <p:ph idx="1"/>
          </p:nvPr>
        </p:nvSpPr>
        <p:spPr/>
        <p:txBody>
          <a:bodyPr/>
          <a:lstStyle/>
          <a:p>
            <a:r>
              <a:rPr lang="en-US" dirty="0" smtClean="0"/>
              <a:t>API modifications</a:t>
            </a:r>
          </a:p>
          <a:p>
            <a:pPr lvl="1"/>
            <a:r>
              <a:rPr lang="en-US" dirty="0" smtClean="0"/>
              <a:t>How to handle changes in API’s </a:t>
            </a:r>
          </a:p>
          <a:p>
            <a:r>
              <a:rPr lang="en-US" dirty="0" err="1" smtClean="0"/>
              <a:t>MPI_Count</a:t>
            </a:r>
            <a:r>
              <a:rPr lang="en-US" dirty="0" smtClean="0"/>
              <a:t> </a:t>
            </a:r>
          </a:p>
          <a:p>
            <a:pPr lvl="1"/>
            <a:r>
              <a:rPr lang="en-US" dirty="0" smtClean="0"/>
              <a:t>How to handle this specific issue</a:t>
            </a:r>
          </a:p>
          <a:p>
            <a:r>
              <a:rPr lang="en-US" dirty="0" smtClean="0"/>
              <a:t>Advice to ticket authors</a:t>
            </a:r>
          </a:p>
          <a:p>
            <a:pPr lvl="1"/>
            <a:r>
              <a:rPr lang="en-US" dirty="0" smtClean="0"/>
              <a:t>General advice on API and functionality interaction with pre-existing API’s and code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Efforts</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r>
              <a:rPr lang="en-US" dirty="0" smtClean="0"/>
              <a:t>Attempt #1 – “HDF style”</a:t>
            </a:r>
          </a:p>
          <a:p>
            <a:pPr lvl="1"/>
            <a:r>
              <a:rPr lang="en-US" dirty="0" smtClean="0"/>
              <a:t>HDF versioning approach resisted by the forum</a:t>
            </a:r>
          </a:p>
          <a:p>
            <a:pPr lvl="2"/>
            <a:r>
              <a:rPr lang="en-US" dirty="0" smtClean="0"/>
              <a:t>PMPI interface concern</a:t>
            </a:r>
          </a:p>
          <a:p>
            <a:pPr lvl="1"/>
            <a:endParaRPr lang="en-US" dirty="0" smtClean="0"/>
          </a:p>
          <a:p>
            <a:r>
              <a:rPr lang="en-US" dirty="0" smtClean="0"/>
              <a:t>Attempt #2 - Simple naming convention </a:t>
            </a:r>
          </a:p>
          <a:p>
            <a:pPr lvl="1"/>
            <a:r>
              <a:rPr lang="en-US" dirty="0" smtClean="0"/>
              <a:t>Define </a:t>
            </a:r>
            <a:r>
              <a:rPr lang="en-US" b="1" dirty="0" smtClean="0"/>
              <a:t>changed</a:t>
            </a:r>
            <a:r>
              <a:rPr lang="en-US" dirty="0" smtClean="0"/>
              <a:t>:  A new API is introduced which is intended to supersede an existing API (the previous version is removed, deprecated or discouraged)</a:t>
            </a:r>
          </a:p>
          <a:p>
            <a:pPr lvl="2"/>
            <a:r>
              <a:rPr lang="en-US" dirty="0" smtClean="0"/>
              <a:t>Includes argument or functionality changes</a:t>
            </a:r>
          </a:p>
          <a:p>
            <a:pPr lvl="2"/>
            <a:endParaRPr lang="en-US" dirty="0"/>
          </a:p>
          <a:p>
            <a:pPr lvl="1"/>
            <a:r>
              <a:rPr lang="en-US" dirty="0" smtClean="0"/>
              <a:t>Define </a:t>
            </a:r>
            <a:r>
              <a:rPr lang="en-US" b="1" dirty="0" err="1" smtClean="0"/>
              <a:t>basename</a:t>
            </a:r>
            <a:r>
              <a:rPr lang="en-US" b="1" dirty="0" smtClean="0"/>
              <a:t>:  </a:t>
            </a:r>
            <a:r>
              <a:rPr lang="en-US" dirty="0" smtClean="0"/>
              <a:t>the </a:t>
            </a:r>
            <a:r>
              <a:rPr lang="en-US" dirty="0" err="1" smtClean="0"/>
              <a:t>basename</a:t>
            </a:r>
            <a:r>
              <a:rPr lang="en-US" dirty="0" smtClean="0"/>
              <a:t> of an API is the name of the API with any trailing integers removed</a:t>
            </a:r>
          </a:p>
          <a:p>
            <a:pPr lvl="2"/>
            <a:r>
              <a:rPr lang="en-US" dirty="0"/>
              <a:t>e</a:t>
            </a:r>
            <a:r>
              <a:rPr lang="en-US" dirty="0" smtClean="0"/>
              <a:t>cho “API name” | </a:t>
            </a:r>
            <a:r>
              <a:rPr lang="en-US" dirty="0" err="1" smtClean="0"/>
              <a:t>sed</a:t>
            </a:r>
            <a:r>
              <a:rPr lang="en-US" dirty="0" smtClean="0"/>
              <a:t> –e ‘s|\([A-</a:t>
            </a:r>
            <a:r>
              <a:rPr lang="en-US" dirty="0" err="1" smtClean="0"/>
              <a:t>Za</a:t>
            </a:r>
            <a:r>
              <a:rPr lang="en-US" dirty="0" smtClean="0"/>
              <a:t>-z_]*\)[0-9]*|\1|g</a:t>
            </a:r>
          </a:p>
          <a:p>
            <a:pPr lvl="2"/>
            <a:endParaRPr lang="en-US" dirty="0"/>
          </a:p>
          <a:p>
            <a:pPr lvl="1"/>
            <a:r>
              <a:rPr lang="en-US" dirty="0" smtClean="0"/>
              <a:t>If an API is </a:t>
            </a:r>
            <a:r>
              <a:rPr lang="en-US" b="1" dirty="0" smtClean="0"/>
              <a:t>changed</a:t>
            </a:r>
            <a:r>
              <a:rPr lang="en-US" dirty="0" smtClean="0"/>
              <a:t>, the new API will use the previous </a:t>
            </a:r>
            <a:r>
              <a:rPr lang="en-US" dirty="0" err="1" smtClean="0"/>
              <a:t>basename</a:t>
            </a:r>
            <a:r>
              <a:rPr lang="en-US" dirty="0" smtClean="0"/>
              <a:t> with an integer postfix which represents the version of the standard where the new version is first introduced.</a:t>
            </a:r>
          </a:p>
          <a:p>
            <a:pPr lvl="1">
              <a:buNone/>
            </a:pPr>
            <a:endParaRPr lang="en-US" dirty="0"/>
          </a:p>
          <a:p>
            <a:pPr lvl="1"/>
            <a:r>
              <a:rPr lang="en-US" dirty="0" smtClean="0"/>
              <a:t>For MPI-3 the post pended integer will be 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text</a:t>
            </a:r>
            <a:endParaRPr lang="en-US" dirty="0"/>
          </a:p>
        </p:txBody>
      </p:sp>
      <p:sp>
        <p:nvSpPr>
          <p:cNvPr id="3" name="Content Placeholder 2"/>
          <p:cNvSpPr>
            <a:spLocks noGrp="1"/>
          </p:cNvSpPr>
          <p:nvPr>
            <p:ph idx="1"/>
          </p:nvPr>
        </p:nvSpPr>
        <p:spPr>
          <a:xfrm>
            <a:off x="457200" y="1524000"/>
            <a:ext cx="8229600" cy="4602163"/>
          </a:xfrm>
        </p:spPr>
        <p:txBody>
          <a:bodyPr>
            <a:noAutofit/>
          </a:bodyPr>
          <a:lstStyle/>
          <a:p>
            <a:pPr>
              <a:lnSpc>
                <a:spcPct val="170000"/>
              </a:lnSpc>
              <a:buNone/>
            </a:pPr>
            <a:r>
              <a:rPr lang="en-US" sz="1600" dirty="0" smtClean="0"/>
              <a:t>	As the MPI standard evolves, there are times where it is desirable to change the parameter list for a particular function in the standard. To preserve backward compatibility with existing applications, a new name is chosen for the new version of the API. This has occurred in the past when, for example, MPI_COMM_CREATE_KEYVAL was created to supersede MPI_KEYVAL_CREATE. In an effort to prepare for future changes of this nature, MPI will use an integer tag appended to existing function names whenever it is necessary to create a different but unique name for an existing function. The tag reflects the MPI Standard version in which the API was first introduced. For this version of the standard, the integer 3 is appended to any functions which require a new name. For example, this version of the standard will introduce MPI_Get_count3. </a:t>
            </a:r>
          </a:p>
        </p:txBody>
      </p:sp>
      <p:sp>
        <p:nvSpPr>
          <p:cNvPr id="4" name="TextBox 3"/>
          <p:cNvSpPr txBox="1"/>
          <p:nvPr/>
        </p:nvSpPr>
        <p:spPr>
          <a:xfrm>
            <a:off x="4800600" y="5257800"/>
            <a:ext cx="3581400" cy="1200329"/>
          </a:xfrm>
          <a:prstGeom prst="rect">
            <a:avLst/>
          </a:prstGeom>
          <a:noFill/>
        </p:spPr>
        <p:txBody>
          <a:bodyPr wrap="square" rtlCol="0">
            <a:spAutoFit/>
          </a:bodyPr>
          <a:lstStyle/>
          <a:p>
            <a:r>
              <a:rPr lang="en-US" dirty="0" smtClean="0">
                <a:solidFill>
                  <a:srgbClr val="FF0000"/>
                </a:solidFill>
              </a:rPr>
              <a:t>Feedback:   All but 1 of non-abstainers believed we should use descriptive names instead of version related names.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Convention, cont.</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User:  Do I need </a:t>
            </a:r>
            <a:r>
              <a:rPr lang="en-US" dirty="0" err="1" smtClean="0"/>
              <a:t>MPI_Send</a:t>
            </a:r>
            <a:r>
              <a:rPr lang="en-US" dirty="0" smtClean="0"/>
              <a:t> or MPI_Send3?</a:t>
            </a:r>
            <a:endParaRPr lang="en-US" dirty="0"/>
          </a:p>
          <a:p>
            <a:r>
              <a:rPr lang="en-US" dirty="0" smtClean="0"/>
              <a:t>Answer#1:   Look up in the version of the standard you are using and see what the most recent name is for this API</a:t>
            </a:r>
          </a:p>
          <a:p>
            <a:r>
              <a:rPr lang="en-US" dirty="0" smtClean="0"/>
              <a:t>User:   </a:t>
            </a:r>
            <a:r>
              <a:rPr lang="en-US" dirty="0" err="1" smtClean="0"/>
              <a:t>Aghhh</a:t>
            </a:r>
            <a:endParaRPr lang="en-US" dirty="0" smtClean="0"/>
          </a:p>
          <a:p>
            <a:r>
              <a:rPr lang="en-US" dirty="0" smtClean="0"/>
              <a:t>Answer #2:  All API’s should have the latest document appended to them</a:t>
            </a:r>
          </a:p>
          <a:p>
            <a:r>
              <a:rPr lang="en-US" dirty="0" err="1" smtClean="0"/>
              <a:t>Implementors</a:t>
            </a:r>
            <a:r>
              <a:rPr lang="en-US" dirty="0" smtClean="0"/>
              <a:t>, </a:t>
            </a:r>
            <a:r>
              <a:rPr lang="en-US" dirty="0" err="1" smtClean="0"/>
              <a:t>testors</a:t>
            </a:r>
            <a:r>
              <a:rPr lang="en-US" dirty="0" smtClean="0"/>
              <a:t>, PMPI Users:    </a:t>
            </a:r>
            <a:r>
              <a:rPr lang="en-US" dirty="0" err="1" smtClean="0"/>
              <a:t>Aghhh</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Convention, cont.</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Compromise?</a:t>
            </a:r>
          </a:p>
          <a:p>
            <a:pPr lvl="1"/>
            <a:r>
              <a:rPr lang="en-US" dirty="0" smtClean="0"/>
              <a:t>An implementation may include versions of all API’s that match the most recent version of the standard, but are not required.</a:t>
            </a:r>
          </a:p>
          <a:p>
            <a:pPr lvl="1"/>
            <a:r>
              <a:rPr lang="en-US" dirty="0" smtClean="0"/>
              <a:t>MPI_Send3 is not standardized and its use is non-portable and non-compliant</a:t>
            </a:r>
          </a:p>
          <a:p>
            <a:pPr lvl="1"/>
            <a:r>
              <a:rPr lang="en-US" dirty="0" smtClean="0"/>
              <a:t>You can still use it if your favorite MPI includes it.</a:t>
            </a:r>
          </a:p>
          <a:p>
            <a:pPr lvl="1"/>
            <a:endParaRPr lang="en-US" dirty="0"/>
          </a:p>
          <a:p>
            <a:pPr lvl="1"/>
            <a:r>
              <a:rPr lang="en-US" dirty="0" smtClean="0"/>
              <a:t>Win </a:t>
            </a:r>
            <a:r>
              <a:rPr lang="en-US" dirty="0" err="1" smtClean="0"/>
              <a:t>win</a:t>
            </a:r>
            <a:r>
              <a:rPr lang="en-US" dirty="0" smtClean="0"/>
              <a:t>?   Lose </a:t>
            </a:r>
            <a:r>
              <a:rPr lang="en-US" dirty="0" err="1" smtClean="0"/>
              <a:t>lose</a:t>
            </a:r>
            <a:r>
              <a:rPr lang="en-US" dirty="0" smtClean="0"/>
              <a:t>?</a:t>
            </a:r>
          </a:p>
        </p:txBody>
      </p:sp>
      <p:sp>
        <p:nvSpPr>
          <p:cNvPr id="4" name="TextBox 3"/>
          <p:cNvSpPr txBox="1"/>
          <p:nvPr/>
        </p:nvSpPr>
        <p:spPr>
          <a:xfrm>
            <a:off x="5029200" y="5181600"/>
            <a:ext cx="3352800" cy="646331"/>
          </a:xfrm>
          <a:prstGeom prst="rect">
            <a:avLst/>
          </a:prstGeom>
          <a:noFill/>
        </p:spPr>
        <p:txBody>
          <a:bodyPr wrap="square" rtlCol="0">
            <a:spAutoFit/>
          </a:bodyPr>
          <a:lstStyle/>
          <a:p>
            <a:r>
              <a:rPr lang="en-US" dirty="0" smtClean="0">
                <a:solidFill>
                  <a:srgbClr val="FF0000"/>
                </a:solidFill>
              </a:rPr>
              <a:t>Feedback:  unanimously apposed to including the compromise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Text</a:t>
            </a:r>
            <a:endParaRPr lang="en-US" dirty="0"/>
          </a:p>
        </p:txBody>
      </p:sp>
      <p:sp>
        <p:nvSpPr>
          <p:cNvPr id="3" name="Content Placeholder 2"/>
          <p:cNvSpPr>
            <a:spLocks noGrp="1"/>
          </p:cNvSpPr>
          <p:nvPr>
            <p:ph idx="1"/>
          </p:nvPr>
        </p:nvSpPr>
        <p:spPr/>
        <p:txBody>
          <a:bodyPr>
            <a:normAutofit fontScale="62500" lnSpcReduction="20000"/>
          </a:bodyPr>
          <a:lstStyle/>
          <a:p>
            <a:pPr>
              <a:lnSpc>
                <a:spcPct val="170000"/>
              </a:lnSpc>
              <a:buNone/>
            </a:pPr>
            <a:endParaRPr lang="en-US" dirty="0" smtClean="0"/>
          </a:p>
          <a:p>
            <a:pPr>
              <a:lnSpc>
                <a:spcPct val="170000"/>
              </a:lnSpc>
              <a:buNone/>
            </a:pPr>
            <a:r>
              <a:rPr lang="en-US" dirty="0" smtClean="0"/>
              <a:t>	For API's which have not changed, an implementation may chose to include a version of the API that includes the "3" designation, but doing so is not required by the standard and code written to use this API is not portable across MPI implementations. Providing these unofficial interfaces, however, may be convenient to developers who want to use the most recent version of all API's without having to determine the version of the standard in which an API was most recently changed. </a:t>
            </a:r>
          </a:p>
          <a:p>
            <a:pPr>
              <a:buNone/>
            </a:pPr>
            <a:endParaRPr lang="en-US" dirty="0" smtClean="0"/>
          </a:p>
          <a:p>
            <a:pPr>
              <a:buNone/>
            </a:pPr>
            <a:r>
              <a:rPr lang="en-US" dirty="0" smtClean="0"/>
              <a:t>	</a:t>
            </a:r>
            <a:endParaRPr lang="en-US" dirty="0"/>
          </a:p>
        </p:txBody>
      </p:sp>
      <p:sp>
        <p:nvSpPr>
          <p:cNvPr id="5" name="TextBox 4"/>
          <p:cNvSpPr txBox="1"/>
          <p:nvPr/>
        </p:nvSpPr>
        <p:spPr>
          <a:xfrm>
            <a:off x="2743200" y="1295400"/>
            <a:ext cx="3352800" cy="923330"/>
          </a:xfrm>
          <a:prstGeom prst="rect">
            <a:avLst/>
          </a:prstGeom>
          <a:noFill/>
        </p:spPr>
        <p:txBody>
          <a:bodyPr wrap="square" rtlCol="0">
            <a:spAutoFit/>
          </a:bodyPr>
          <a:lstStyle/>
          <a:p>
            <a:r>
              <a:rPr lang="en-US" dirty="0" smtClean="0">
                <a:solidFill>
                  <a:srgbClr val="FF0000"/>
                </a:solidFill>
              </a:rPr>
              <a:t>Feedback:  based on feedback to use descriptive names, this text becomes unnecessary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dirty="0" smtClean="0"/>
              <a:t>Clarifying </a:t>
            </a:r>
            <a:r>
              <a:rPr lang="en-US" dirty="0" smtClean="0"/>
              <a:t>unspecified functionality does not change version number</a:t>
            </a:r>
          </a:p>
          <a:p>
            <a:pPr>
              <a:buFont typeface="Arial" charset="0"/>
              <a:buChar char="•"/>
            </a:pPr>
            <a:endParaRPr lang="en-US" dirty="0" smtClean="0"/>
          </a:p>
          <a:p>
            <a:pPr>
              <a:buFont typeface="Arial" charset="0"/>
              <a:buChar char="•"/>
            </a:pPr>
            <a:r>
              <a:rPr lang="en-US" dirty="0" smtClean="0"/>
              <a:t>“Large” changes will use a new API to make the functionality difference clear.</a:t>
            </a:r>
          </a:p>
          <a:p>
            <a:pPr>
              <a:buNone/>
            </a:pPr>
            <a:endParaRPr lang="en-US" dirty="0" smtClean="0"/>
          </a:p>
          <a:p>
            <a:pPr>
              <a:buFont typeface="Arial" charset="0"/>
              <a:buChar char="•"/>
            </a:pPr>
            <a:r>
              <a:rPr lang="en-US" dirty="0" smtClean="0"/>
              <a:t>Versioning number only appended to changed API’s, not new API’s</a:t>
            </a:r>
          </a:p>
          <a:p>
            <a:pPr>
              <a:buFont typeface="Arial" charset="0"/>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Text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If a version of the standard clarifies the behavior of an API which was previously undefined, the API version will not be incremented. Any non-trivial modification in the specification of an API will be handled by introducing a completely new API. </a:t>
            </a:r>
          </a:p>
          <a:p>
            <a:pPr>
              <a:buNone/>
            </a:pPr>
            <a:r>
              <a:rPr lang="en-US" dirty="0" smtClean="0"/>
              <a:t>	New API's which are introduced by the MPI Standard will not have an appended version designation. Only API's which have been modified since their initial introduction are required to use an appended version designation.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525</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Backward Compatibility WG</vt:lpstr>
      <vt:lpstr>Current Efforts</vt:lpstr>
      <vt:lpstr>Current Efforts</vt:lpstr>
      <vt:lpstr>Draft text</vt:lpstr>
      <vt:lpstr>Naming Convention, cont.</vt:lpstr>
      <vt:lpstr>Naming Convention, cont.</vt:lpstr>
      <vt:lpstr>Draft Text</vt:lpstr>
      <vt:lpstr>Miscellaneous </vt:lpstr>
      <vt:lpstr>Draft Text </vt:lpstr>
      <vt:lpstr>MPI_Count</vt:lpstr>
      <vt:lpstr>Draft Text</vt:lpstr>
      <vt:lpstr>Draft Text</vt:lpstr>
      <vt:lpstr>API’s changed</vt:lpstr>
      <vt:lpstr>Advice to ticket authors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Backward Compatibility WG</dc:title>
  <dc:creator>Solt, David George</dc:creator>
  <cp:lastModifiedBy>Solt, David George</cp:lastModifiedBy>
  <cp:revision>9</cp:revision>
  <dcterms:created xsi:type="dcterms:W3CDTF">2010-03-09T19:04:57Z</dcterms:created>
  <dcterms:modified xsi:type="dcterms:W3CDTF">2010-03-09T22:15:54Z</dcterms:modified>
</cp:coreProperties>
</file>