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5C363-5856-426B-9ED2-BDB258AB3973}" type="datetimeFigureOut">
              <a:rPr lang="en-US" smtClean="0"/>
              <a:t>1/15/2008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90C9-E912-48DC-AD43-486A97DEDA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st_correctnes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alaji@mcs.anl.gov" TargetMode="External"/><Relationship Id="rId3" Type="http://schemas.openxmlformats.org/officeDocument/2006/relationships/hyperlink" Target="mailto:david.gingold@sicortex.com" TargetMode="External"/><Relationship Id="rId7" Type="http://schemas.openxmlformats.org/officeDocument/2006/relationships/hyperlink" Target="mailto:Dries.Kimpe@cs.kuleuven.be" TargetMode="External"/><Relationship Id="rId2" Type="http://schemas.openxmlformats.org/officeDocument/2006/relationships/hyperlink" Target="mailto:erezh@microsof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ntinas@mcs.anl.gov" TargetMode="External"/><Relationship Id="rId5" Type="http://schemas.openxmlformats.org/officeDocument/2006/relationships/hyperlink" Target="mailto:bosilca@eecs.utk.edu" TargetMode="External"/><Relationship Id="rId4" Type="http://schemas.openxmlformats.org/officeDocument/2006/relationships/hyperlink" Target="mailto:koziol@hdfgroup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const</a:t>
            </a:r>
            <a:r>
              <a:rPr lang="en-US" dirty="0" smtClean="0"/>
              <a:t> in the C bindings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MPI Forum meeting</a:t>
            </a:r>
            <a:br>
              <a:rPr lang="en-US" smtClean="0"/>
            </a:br>
            <a:r>
              <a:rPr lang="en-US" smtClean="0"/>
              <a:t>1/2008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Background:</a:t>
            </a:r>
            <a:endParaRPr lang="en-US" dirty="0"/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const keyword in C defines a contract between the library </a:t>
            </a:r>
            <a:r>
              <a:rPr lang="en-US" dirty="0" smtClean="0"/>
              <a:t>implementer </a:t>
            </a:r>
            <a:r>
              <a:rPr lang="en-US" dirty="0"/>
              <a:t>and the library user. Using the </a:t>
            </a:r>
            <a:r>
              <a:rPr lang="en-US" u="sng" dirty="0"/>
              <a:t>const</a:t>
            </a:r>
            <a:r>
              <a:rPr lang="en-US" dirty="0"/>
              <a:t> keyword the library contracts that it will not change its input object. This contract enables some compile-time optimization, but more important it provides clearer and const-correct interface to the library user. (more on  </a:t>
            </a:r>
            <a:r>
              <a:rPr lang="en-US" sz="2900" u="sng" dirty="0">
                <a:hlinkClick r:id="rId2"/>
              </a:rPr>
              <a:t>http://en.wikipedia.org/wiki/Const_correctness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	The </a:t>
            </a:r>
            <a:r>
              <a:rPr lang="en-US" dirty="0"/>
              <a:t>MPI C bindings as defined by the MPI 1.1 &amp; 2.0 standards are missing the </a:t>
            </a:r>
            <a:r>
              <a:rPr lang="en-US" u="sng" dirty="0"/>
              <a:t>const</a:t>
            </a:r>
            <a:r>
              <a:rPr lang="en-US" dirty="0"/>
              <a:t> keyword for many of the input only parameters.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 </a:t>
            </a:r>
          </a:p>
          <a:p>
            <a:r>
              <a:rPr lang="en-US" b="1" dirty="0"/>
              <a:t>Proposal:</a:t>
            </a:r>
            <a:endParaRPr lang="en-US" dirty="0"/>
          </a:p>
          <a:p>
            <a:pPr>
              <a:buNone/>
            </a:pPr>
            <a:r>
              <a:rPr lang="en-US" dirty="0" smtClean="0"/>
              <a:t>	Add </a:t>
            </a:r>
            <a:r>
              <a:rPr lang="en-US" dirty="0"/>
              <a:t>the const keyword to the API’s listed below.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change, and as a change to the standard requires a good reason</a:t>
            </a:r>
          </a:p>
          <a:p>
            <a:endParaRPr lang="en-US" dirty="0" smtClean="0"/>
          </a:p>
          <a:p>
            <a:r>
              <a:rPr lang="en-US" dirty="0" smtClean="0"/>
              <a:t>This change can break existing application at compile time</a:t>
            </a:r>
          </a:p>
          <a:p>
            <a:pPr lvl="1"/>
            <a:r>
              <a:rPr lang="en-US" dirty="0" smtClean="0"/>
              <a:t>No runtime or link-time break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Compiler optimization would break correct (and incorrect code)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Buf</a:t>
            </a:r>
            <a:r>
              <a:rPr lang="en-US" dirty="0" smtClean="0"/>
              <a:t>[3]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MPI_Irecv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>
              <a:buNone/>
            </a:pPr>
            <a:r>
              <a:rPr lang="en-US" dirty="0" smtClean="0"/>
              <a:t>	X = exp(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MPI_Send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[1]&amp;</a:t>
            </a:r>
            <a:r>
              <a:rPr lang="en-US" dirty="0" err="1" smtClean="0"/>
              <a:t>buf</a:t>
            </a:r>
            <a:r>
              <a:rPr lang="en-US" dirty="0" smtClean="0"/>
              <a:t>[3])</a:t>
            </a:r>
          </a:p>
          <a:p>
            <a:pPr lvl="1">
              <a:buNone/>
            </a:pPr>
            <a:r>
              <a:rPr lang="en-US" dirty="0" smtClean="0"/>
              <a:t>	y = exp(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consider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Buf</a:t>
            </a:r>
            <a:r>
              <a:rPr lang="en-US" dirty="0" smtClean="0"/>
              <a:t>[3]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MPI_Irecv</a:t>
            </a:r>
            <a:r>
              <a:rPr lang="en-US" dirty="0" smtClean="0"/>
              <a:t>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>
              <a:buNone/>
            </a:pPr>
            <a:r>
              <a:rPr lang="en-US" dirty="0" smtClean="0"/>
              <a:t>	X = exp(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foo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	y = exp(</a:t>
            </a:r>
            <a:r>
              <a:rPr lang="en-US" dirty="0" err="1" smtClean="0"/>
              <a:t>buf</a:t>
            </a:r>
            <a:r>
              <a:rPr lang="en-US" dirty="0" smtClean="0"/>
              <a:t>[2])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Better contract for the interface</a:t>
            </a:r>
          </a:p>
          <a:p>
            <a:pPr lvl="1"/>
            <a:r>
              <a:rPr lang="en-US" dirty="0" smtClean="0"/>
              <a:t>Developers don’t like to cast away their </a:t>
            </a:r>
            <a:r>
              <a:rPr lang="en-US" dirty="0" err="1" smtClean="0"/>
              <a:t>const’ness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Enables better static analysis tools</a:t>
            </a:r>
          </a:p>
          <a:p>
            <a:endParaRPr lang="en-US" dirty="0" smtClean="0"/>
          </a:p>
          <a:p>
            <a:r>
              <a:rPr lang="en-US" dirty="0" smtClean="0"/>
              <a:t>Enables sending constants in the .TEXT section </a:t>
            </a:r>
            <a:r>
              <a:rPr lang="en-US" sz="1700" i="1" dirty="0" smtClean="0"/>
              <a:t>(read only)</a:t>
            </a:r>
            <a:r>
              <a:rPr lang="en-US" dirty="0" smtClean="0"/>
              <a:t> (without casting)</a:t>
            </a:r>
          </a:p>
          <a:p>
            <a:pPr lvl="1"/>
            <a:r>
              <a:rPr lang="en-US" dirty="0" smtClean="0"/>
              <a:t>Example,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 smtClean="0"/>
              <a:t>MPI_Add_error_string</a:t>
            </a:r>
            <a:r>
              <a:rPr lang="en-US" dirty="0" smtClean="0"/>
              <a:t>(77, “my error”)</a:t>
            </a:r>
          </a:p>
          <a:p>
            <a:pPr lvl="1"/>
            <a:r>
              <a:rPr lang="en-US" dirty="0" smtClean="0"/>
              <a:t>Will be placed in the writable .DATA section </a:t>
            </a:r>
            <a:r>
              <a:rPr lang="en-US" sz="1700" i="1" dirty="0" smtClean="0"/>
              <a:t>(initialized data)</a:t>
            </a:r>
            <a:endParaRPr lang="en-US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group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Erez </a:t>
            </a:r>
            <a:r>
              <a:rPr lang="en-US" dirty="0"/>
              <a:t>Haba		</a:t>
            </a:r>
            <a:r>
              <a:rPr lang="en-US" sz="3000" u="sng" dirty="0">
                <a:hlinkClick r:id="rId2"/>
              </a:rPr>
              <a:t>erezh@microsoft.com</a:t>
            </a:r>
            <a:endParaRPr lang="en-US" dirty="0"/>
          </a:p>
          <a:p>
            <a:r>
              <a:rPr lang="en-US" dirty="0"/>
              <a:t>David Gingold		</a:t>
            </a:r>
            <a:r>
              <a:rPr lang="en-US" sz="3000" u="sng" dirty="0">
                <a:hlinkClick r:id="rId3"/>
              </a:rPr>
              <a:t>david.gingold@sicortex.com</a:t>
            </a:r>
            <a:endParaRPr lang="en-US" dirty="0"/>
          </a:p>
          <a:p>
            <a:r>
              <a:rPr lang="en-US" dirty="0"/>
              <a:t>Quincey Koziol	</a:t>
            </a:r>
            <a:r>
              <a:rPr lang="en-US" sz="3000" u="sng" dirty="0" smtClean="0">
                <a:hlinkClick r:id="rId4"/>
              </a:rPr>
              <a:t>koziol@hdfgroup.org</a:t>
            </a:r>
            <a:endParaRPr lang="en-US" dirty="0"/>
          </a:p>
          <a:p>
            <a:r>
              <a:rPr lang="en-US" dirty="0"/>
              <a:t>George </a:t>
            </a:r>
            <a:r>
              <a:rPr lang="en-US" dirty="0" err="1"/>
              <a:t>Bosilca</a:t>
            </a:r>
            <a:r>
              <a:rPr lang="en-US" dirty="0"/>
              <a:t>	</a:t>
            </a:r>
            <a:r>
              <a:rPr lang="en-US" sz="3000" u="sng" dirty="0" smtClean="0">
                <a:hlinkClick r:id="rId5"/>
              </a:rPr>
              <a:t>bosilca@eecs.utk.edu</a:t>
            </a:r>
            <a:endParaRPr lang="en-US" dirty="0"/>
          </a:p>
          <a:p>
            <a:r>
              <a:rPr lang="en-US" dirty="0"/>
              <a:t>Darius Buntinas	</a:t>
            </a:r>
            <a:r>
              <a:rPr lang="en-US" sz="2800" u="sng" dirty="0">
                <a:hlinkClick r:id="rId6"/>
              </a:rPr>
              <a:t>buntinas@mcs.anl.gov</a:t>
            </a:r>
            <a:endParaRPr lang="en-US" dirty="0"/>
          </a:p>
          <a:p>
            <a:r>
              <a:rPr lang="en-US" dirty="0"/>
              <a:t>Dries </a:t>
            </a:r>
            <a:r>
              <a:rPr lang="en-US" dirty="0" err="1" smtClean="0"/>
              <a:t>Kimpe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sz="2800" u="sng" dirty="0" smtClean="0">
                <a:hlinkClick r:id="rId7"/>
              </a:rPr>
              <a:t>Dries.Kimpe@cs.kuleuven.be</a:t>
            </a:r>
            <a:r>
              <a:rPr lang="en-US" sz="3000" dirty="0"/>
              <a:t> </a:t>
            </a:r>
            <a:endParaRPr lang="en-US" dirty="0"/>
          </a:p>
          <a:p>
            <a:r>
              <a:rPr lang="en-US" dirty="0" smtClean="0"/>
              <a:t>Pavan Balaji		</a:t>
            </a:r>
            <a:r>
              <a:rPr lang="en-US" sz="2800" u="sng" dirty="0" smtClean="0">
                <a:hlinkClick r:id="rId8"/>
              </a:rPr>
              <a:t>balaji@mcs.anl.gov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98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const in the C bindings</vt:lpstr>
      <vt:lpstr>Slide 2</vt:lpstr>
      <vt:lpstr>Why not?</vt:lpstr>
      <vt:lpstr>myth</vt:lpstr>
      <vt:lpstr>Why yes?</vt:lpstr>
      <vt:lpstr>Work group list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 in the C bindings</dc:title>
  <dc:creator>erezh</dc:creator>
  <cp:lastModifiedBy>erezh</cp:lastModifiedBy>
  <cp:revision>4</cp:revision>
  <dcterms:created xsi:type="dcterms:W3CDTF">2008-01-15T17:42:17Z</dcterms:created>
  <dcterms:modified xsi:type="dcterms:W3CDTF">2008-01-15T21:31:54Z</dcterms:modified>
</cp:coreProperties>
</file>